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66" r:id="rId3"/>
    <p:sldId id="257" r:id="rId4"/>
    <p:sldId id="268" r:id="rId5"/>
    <p:sldId id="269" r:id="rId6"/>
    <p:sldId id="300" r:id="rId7"/>
    <p:sldId id="258" r:id="rId8"/>
    <p:sldId id="270" r:id="rId9"/>
    <p:sldId id="271" r:id="rId10"/>
    <p:sldId id="272" r:id="rId11"/>
    <p:sldId id="273" r:id="rId12"/>
    <p:sldId id="259" r:id="rId13"/>
    <p:sldId id="260" r:id="rId14"/>
    <p:sldId id="279" r:id="rId15"/>
    <p:sldId id="274" r:id="rId16"/>
    <p:sldId id="276" r:id="rId17"/>
    <p:sldId id="281" r:id="rId18"/>
    <p:sldId id="286" r:id="rId19"/>
    <p:sldId id="285" r:id="rId20"/>
    <p:sldId id="280" r:id="rId21"/>
    <p:sldId id="282" r:id="rId22"/>
    <p:sldId id="283" r:id="rId23"/>
    <p:sldId id="284" r:id="rId24"/>
    <p:sldId id="288" r:id="rId25"/>
    <p:sldId id="287" r:id="rId26"/>
    <p:sldId id="289" r:id="rId27"/>
    <p:sldId id="292" r:id="rId28"/>
    <p:sldId id="301" r:id="rId29"/>
    <p:sldId id="290" r:id="rId30"/>
    <p:sldId id="291" r:id="rId31"/>
    <p:sldId id="294" r:id="rId32"/>
    <p:sldId id="298" r:id="rId33"/>
    <p:sldId id="297" r:id="rId34"/>
    <p:sldId id="296" r:id="rId35"/>
    <p:sldId id="295" r:id="rId36"/>
    <p:sldId id="305" r:id="rId37"/>
    <p:sldId id="307" r:id="rId38"/>
    <p:sldId id="306" r:id="rId39"/>
    <p:sldId id="302" r:id="rId40"/>
    <p:sldId id="308" r:id="rId41"/>
    <p:sldId id="310" r:id="rId42"/>
    <p:sldId id="309" r:id="rId43"/>
    <p:sldId id="278" r:id="rId44"/>
    <p:sldId id="311" r:id="rId45"/>
    <p:sldId id="265" r:id="rId46"/>
  </p:sldIdLst>
  <p:sldSz cx="18288000" cy="10287000"/>
  <p:notesSz cx="6858000" cy="9144000"/>
  <p:embeddedFontLst>
    <p:embeddedFont>
      <p:font typeface="Open Sauce" panose="020B0604020202020204" charset="0"/>
      <p:regular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Telegraf" panose="020B0604020202020204" charset="0"/>
      <p:regular r:id="rId53"/>
    </p:embeddedFont>
    <p:embeddedFont>
      <p:font typeface="Telegraf Bold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8482A-CA31-2417-E232-A2DDCC282043}" v="266" dt="2025-03-10T21:47:04.941"/>
    <p1510:client id="{29596F3D-C022-D3CD-29D3-4C9454B90813}" v="21" dt="2025-03-10T19:58:04.138"/>
    <p1510:client id="{4278ADA9-2DD1-3148-731E-E9979D6A2032}" v="1" dt="2025-03-11T02:35:30.992"/>
    <p1510:client id="{4B127DA0-9AC6-2D60-DC84-EEE54A86E82A}" v="9" dt="2025-03-10T20:23:56.058"/>
    <p1510:client id="{6A41E14E-24A9-5CB4-E55C-F3AB6B48709E}" v="1" dt="2025-03-10T20:41:30.407"/>
    <p1510:client id="{7415E731-9764-7F1C-5AA9-364B92A79B1B}" v="62" dt="2025-03-10T22:26:02.538"/>
    <p1510:client id="{887DF36F-ECC8-A624-D87D-00B7E2966F3A}" v="123" dt="2025-03-10T18:14:11.298"/>
    <p1510:client id="{9710E35F-FC5B-0513-5BF1-C9AB76A3BFE4}" v="1094" dt="2025-03-11T02:50:18.497"/>
    <p1510:client id="{A126B7F2-D2FA-7AF0-14B9-DDA273FEB362}" v="1" dt="2025-03-11T03:12:53.615"/>
    <p1510:client id="{B4B938A7-57EC-A8BA-4862-47D64FD28DA1}" v="63" dt="2025-03-10T20:41:10.999"/>
    <p1510:client id="{C42DA006-0188-C941-E3DE-C947BD7BE099}" v="6" dt="2025-03-10T21:29:27.379"/>
    <p1510:client id="{CD8DB9F8-86C1-9B4A-8CEF-53C98EED674A}" v="863" dt="2025-03-11T02:50:11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EF433-C6EF-4675-9B82-BD93E34855B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BA218A-3B40-4A9D-89C1-1641C4FA597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Web application for enhanced meeting productivity.</a:t>
          </a:r>
        </a:p>
      </dgm:t>
    </dgm:pt>
    <dgm:pt modelId="{5801602B-7071-4F1F-9B99-336DFE11D112}" type="parTrans" cxnId="{9F008237-7413-4770-A9D4-15740A85CF70}">
      <dgm:prSet/>
      <dgm:spPr/>
      <dgm:t>
        <a:bodyPr/>
        <a:lstStyle/>
        <a:p>
          <a:endParaRPr lang="en-US"/>
        </a:p>
      </dgm:t>
    </dgm:pt>
    <dgm:pt modelId="{3ADEC14B-8FF7-4EA4-A740-269374564362}" type="sibTrans" cxnId="{9F008237-7413-4770-A9D4-15740A85CF70}">
      <dgm:prSet/>
      <dgm:spPr/>
      <dgm:t>
        <a:bodyPr/>
        <a:lstStyle/>
        <a:p>
          <a:endParaRPr lang="en-US"/>
        </a:p>
      </dgm:t>
    </dgm:pt>
    <dgm:pt modelId="{B4DD320E-C3D1-4EF7-8AEE-AF88BB3EA90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Provides personalized summaries of meeting recordings.</a:t>
          </a:r>
        </a:p>
      </dgm:t>
    </dgm:pt>
    <dgm:pt modelId="{1A07934A-F27C-4F54-A413-83723A5E7790}" type="parTrans" cxnId="{6076EA5F-B327-4030-BD6E-0B8F6F2F9C4D}">
      <dgm:prSet/>
      <dgm:spPr/>
      <dgm:t>
        <a:bodyPr/>
        <a:lstStyle/>
        <a:p>
          <a:endParaRPr lang="en-US"/>
        </a:p>
      </dgm:t>
    </dgm:pt>
    <dgm:pt modelId="{4CD14B85-C428-4EE6-91A8-C3602E0391A3}" type="sibTrans" cxnId="{6076EA5F-B327-4030-BD6E-0B8F6F2F9C4D}">
      <dgm:prSet/>
      <dgm:spPr/>
      <dgm:t>
        <a:bodyPr/>
        <a:lstStyle/>
        <a:p>
          <a:endParaRPr lang="en-US"/>
        </a:p>
      </dgm:t>
    </dgm:pt>
    <dgm:pt modelId="{5FF680E2-8C0F-4504-A8F6-C03995BDF3F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Employs natural language processing (NLP) for summary generation.</a:t>
          </a:r>
        </a:p>
      </dgm:t>
    </dgm:pt>
    <dgm:pt modelId="{04684939-3BFB-48CA-8DF5-F2313C18F2F6}" type="parTrans" cxnId="{121AE598-775D-4A8F-BEF6-D7CE0E9067F7}">
      <dgm:prSet/>
      <dgm:spPr/>
      <dgm:t>
        <a:bodyPr/>
        <a:lstStyle/>
        <a:p>
          <a:endParaRPr lang="en-US"/>
        </a:p>
      </dgm:t>
    </dgm:pt>
    <dgm:pt modelId="{9707B606-1B13-4278-821C-D83DA2B81BB0}" type="sibTrans" cxnId="{121AE598-775D-4A8F-BEF6-D7CE0E9067F7}">
      <dgm:prSet/>
      <dgm:spPr/>
      <dgm:t>
        <a:bodyPr/>
        <a:lstStyle/>
        <a:p>
          <a:endParaRPr lang="en-US"/>
        </a:p>
      </dgm:t>
    </dgm:pt>
    <dgm:pt modelId="{9149AF80-B3E1-4AF7-80CB-00033EED084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Highlights the most relevant information based on user profiles.</a:t>
          </a:r>
        </a:p>
      </dgm:t>
    </dgm:pt>
    <dgm:pt modelId="{6A8CCD79-8367-4742-B809-D7F06D53EC8E}" type="parTrans" cxnId="{E2C5192B-7F4A-41BD-86DF-AF6C0CD48F4A}">
      <dgm:prSet/>
      <dgm:spPr/>
      <dgm:t>
        <a:bodyPr/>
        <a:lstStyle/>
        <a:p>
          <a:endParaRPr lang="en-US"/>
        </a:p>
      </dgm:t>
    </dgm:pt>
    <dgm:pt modelId="{52367A05-FFEF-4148-BC72-A7BF5A6D7866}" type="sibTrans" cxnId="{E2C5192B-7F4A-41BD-86DF-AF6C0CD48F4A}">
      <dgm:prSet/>
      <dgm:spPr/>
      <dgm:t>
        <a:bodyPr/>
        <a:lstStyle/>
        <a:p>
          <a:endParaRPr lang="en-US"/>
        </a:p>
      </dgm:t>
    </dgm:pt>
    <dgm:pt modelId="{7505F128-BCF1-4F2A-939D-7FF9790D903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Enables users to quickly grasp key takeaways without reviewing lengthy recordings.</a:t>
          </a:r>
        </a:p>
      </dgm:t>
    </dgm:pt>
    <dgm:pt modelId="{4670F1D1-EB36-48E0-8C3C-EB1F51FAF7A0}" type="parTrans" cxnId="{CB4222C9-CD6B-4C55-B495-C4A869BD3B47}">
      <dgm:prSet/>
      <dgm:spPr/>
      <dgm:t>
        <a:bodyPr/>
        <a:lstStyle/>
        <a:p>
          <a:endParaRPr lang="en-US"/>
        </a:p>
      </dgm:t>
    </dgm:pt>
    <dgm:pt modelId="{65575018-3A2A-448B-9FC3-20268BB3D005}" type="sibTrans" cxnId="{CB4222C9-CD6B-4C55-B495-C4A869BD3B47}">
      <dgm:prSet/>
      <dgm:spPr/>
      <dgm:t>
        <a:bodyPr/>
        <a:lstStyle/>
        <a:p>
          <a:endParaRPr lang="en-US"/>
        </a:p>
      </dgm:t>
    </dgm:pt>
    <dgm:pt modelId="{49D34296-440E-42A7-BEFB-8024C2C41CA9}" type="pres">
      <dgm:prSet presAssocID="{820EF433-C6EF-4675-9B82-BD93E34855B1}" presName="root" presStyleCnt="0">
        <dgm:presLayoutVars>
          <dgm:dir/>
          <dgm:resizeHandles val="exact"/>
        </dgm:presLayoutVars>
      </dgm:prSet>
      <dgm:spPr/>
    </dgm:pt>
    <dgm:pt modelId="{3407FFBD-C69F-42A6-9FC0-105DB227CBFF}" type="pres">
      <dgm:prSet presAssocID="{A1BA218A-3B40-4A9D-89C1-1641C4FA5974}" presName="compNode" presStyleCnt="0"/>
      <dgm:spPr/>
    </dgm:pt>
    <dgm:pt modelId="{3EC5F2EC-61A1-4405-8078-D614764A1310}" type="pres">
      <dgm:prSet presAssocID="{A1BA218A-3B40-4A9D-89C1-1641C4FA5974}" presName="iconBgRect" presStyleLbl="bgShp" presStyleIdx="0" presStyleCnt="5"/>
      <dgm:spPr>
        <a:noFill/>
      </dgm:spPr>
    </dgm:pt>
    <dgm:pt modelId="{38B59C33-F160-4678-ADE8-5B5040B08CE5}" type="pres">
      <dgm:prSet presAssocID="{A1BA218A-3B40-4A9D-89C1-1641C4FA5974}" presName="iconRect" presStyleLbl="node1" presStyleIdx="0" presStyleCnt="5" custScaleX="184871" custScaleY="2066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45073F4-394C-4290-9847-A0A47A8C02E7}" type="pres">
      <dgm:prSet presAssocID="{A1BA218A-3B40-4A9D-89C1-1641C4FA5974}" presName="spaceRect" presStyleCnt="0"/>
      <dgm:spPr/>
    </dgm:pt>
    <dgm:pt modelId="{4A73611E-6FD8-48A2-983C-5EE3F378B1A4}" type="pres">
      <dgm:prSet presAssocID="{A1BA218A-3B40-4A9D-89C1-1641C4FA5974}" presName="textRect" presStyleLbl="revTx" presStyleIdx="0" presStyleCnt="5" custScaleX="119555">
        <dgm:presLayoutVars>
          <dgm:chMax val="1"/>
          <dgm:chPref val="1"/>
        </dgm:presLayoutVars>
      </dgm:prSet>
      <dgm:spPr/>
    </dgm:pt>
    <dgm:pt modelId="{DFC55F76-324C-4F79-8B25-3A6EE2548EF6}" type="pres">
      <dgm:prSet presAssocID="{3ADEC14B-8FF7-4EA4-A740-269374564362}" presName="sibTrans" presStyleCnt="0"/>
      <dgm:spPr/>
    </dgm:pt>
    <dgm:pt modelId="{C37D093E-7829-4D13-81D3-A651B1079CB8}" type="pres">
      <dgm:prSet presAssocID="{B4DD320E-C3D1-4EF7-8AEE-AF88BB3EA904}" presName="compNode" presStyleCnt="0"/>
      <dgm:spPr/>
    </dgm:pt>
    <dgm:pt modelId="{D6EBF099-D525-48F9-8286-26E28FC9BDAB}" type="pres">
      <dgm:prSet presAssocID="{B4DD320E-C3D1-4EF7-8AEE-AF88BB3EA904}" presName="iconBgRect" presStyleLbl="bgShp" presStyleIdx="1" presStyleCnt="5"/>
      <dgm:spPr>
        <a:noFill/>
      </dgm:spPr>
    </dgm:pt>
    <dgm:pt modelId="{4EB36C46-C46E-4F30-B150-A227CE5D99F7}" type="pres">
      <dgm:prSet presAssocID="{B4DD320E-C3D1-4EF7-8AEE-AF88BB3EA904}" presName="iconRect" presStyleLbl="node1" presStyleIdx="1" presStyleCnt="5" custScaleX="175149" custScaleY="18239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30949CD9-5E4C-4EE6-A800-DAAEBADB9214}" type="pres">
      <dgm:prSet presAssocID="{B4DD320E-C3D1-4EF7-8AEE-AF88BB3EA904}" presName="spaceRect" presStyleCnt="0"/>
      <dgm:spPr/>
    </dgm:pt>
    <dgm:pt modelId="{3217F46E-2F45-4EF2-ADB9-99CDA394FC4D}" type="pres">
      <dgm:prSet presAssocID="{B4DD320E-C3D1-4EF7-8AEE-AF88BB3EA904}" presName="textRect" presStyleLbl="revTx" presStyleIdx="1" presStyleCnt="5" custScaleX="115813">
        <dgm:presLayoutVars>
          <dgm:chMax val="1"/>
          <dgm:chPref val="1"/>
        </dgm:presLayoutVars>
      </dgm:prSet>
      <dgm:spPr/>
    </dgm:pt>
    <dgm:pt modelId="{28D43D07-6BAD-4D10-88EE-E98559D1B6DE}" type="pres">
      <dgm:prSet presAssocID="{4CD14B85-C428-4EE6-91A8-C3602E0391A3}" presName="sibTrans" presStyleCnt="0"/>
      <dgm:spPr/>
    </dgm:pt>
    <dgm:pt modelId="{237F92A1-E410-4D18-AA1F-2F6645CD5799}" type="pres">
      <dgm:prSet presAssocID="{5FF680E2-8C0F-4504-A8F6-C03995BDF3FC}" presName="compNode" presStyleCnt="0"/>
      <dgm:spPr/>
    </dgm:pt>
    <dgm:pt modelId="{225C1A41-A7E6-459C-AEB3-DB0D2A410E14}" type="pres">
      <dgm:prSet presAssocID="{5FF680E2-8C0F-4504-A8F6-C03995BDF3FC}" presName="iconBgRect" presStyleLbl="bgShp" presStyleIdx="2" presStyleCnt="5"/>
      <dgm:spPr>
        <a:noFill/>
      </dgm:spPr>
    </dgm:pt>
    <dgm:pt modelId="{AA30C858-32BF-4C5B-A998-79D32D5393C0}" type="pres">
      <dgm:prSet presAssocID="{5FF680E2-8C0F-4504-A8F6-C03995BDF3FC}" presName="iconRect" presStyleLbl="node1" presStyleIdx="2" presStyleCnt="5" custScaleX="148885" custScaleY="1684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D120BD-6F8D-4731-96DA-C47068077F1A}" type="pres">
      <dgm:prSet presAssocID="{5FF680E2-8C0F-4504-A8F6-C03995BDF3FC}" presName="spaceRect" presStyleCnt="0"/>
      <dgm:spPr/>
    </dgm:pt>
    <dgm:pt modelId="{E3E30A98-46AB-4D49-B38D-46C4B5A091A5}" type="pres">
      <dgm:prSet presAssocID="{5FF680E2-8C0F-4504-A8F6-C03995BDF3FC}" presName="textRect" presStyleLbl="revTx" presStyleIdx="2" presStyleCnt="5" custScaleX="119911">
        <dgm:presLayoutVars>
          <dgm:chMax val="1"/>
          <dgm:chPref val="1"/>
        </dgm:presLayoutVars>
      </dgm:prSet>
      <dgm:spPr/>
    </dgm:pt>
    <dgm:pt modelId="{3ACCF7F4-56A7-4F55-8CF7-3EA5C5B2A17C}" type="pres">
      <dgm:prSet presAssocID="{9707B606-1B13-4278-821C-D83DA2B81BB0}" presName="sibTrans" presStyleCnt="0"/>
      <dgm:spPr/>
    </dgm:pt>
    <dgm:pt modelId="{33CE6598-F908-4E42-BAA9-6F23AA9D7AB4}" type="pres">
      <dgm:prSet presAssocID="{9149AF80-B3E1-4AF7-80CB-00033EED084C}" presName="compNode" presStyleCnt="0"/>
      <dgm:spPr/>
    </dgm:pt>
    <dgm:pt modelId="{7ACBB398-0DE0-4AD7-BACF-C63523D8FD55}" type="pres">
      <dgm:prSet presAssocID="{9149AF80-B3E1-4AF7-80CB-00033EED084C}" presName="iconBgRect" presStyleLbl="bgShp" presStyleIdx="3" presStyleCnt="5"/>
      <dgm:spPr>
        <a:noFill/>
      </dgm:spPr>
    </dgm:pt>
    <dgm:pt modelId="{916D0E3B-D726-4C48-8F89-F4E137A17807}" type="pres">
      <dgm:prSet presAssocID="{9149AF80-B3E1-4AF7-80CB-00033EED084C}" presName="iconRect" presStyleLbl="node1" presStyleIdx="3" presStyleCnt="5" custScaleX="188791" custScaleY="16621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F12378A-ED17-4509-8A59-2AFF8CC5BAAA}" type="pres">
      <dgm:prSet presAssocID="{9149AF80-B3E1-4AF7-80CB-00033EED084C}" presName="spaceRect" presStyleCnt="0"/>
      <dgm:spPr/>
    </dgm:pt>
    <dgm:pt modelId="{CB30EA0C-77C9-45F1-8F61-FF6C4691DE78}" type="pres">
      <dgm:prSet presAssocID="{9149AF80-B3E1-4AF7-80CB-00033EED084C}" presName="textRect" presStyleLbl="revTx" presStyleIdx="3" presStyleCnt="5">
        <dgm:presLayoutVars>
          <dgm:chMax val="1"/>
          <dgm:chPref val="1"/>
        </dgm:presLayoutVars>
      </dgm:prSet>
      <dgm:spPr/>
    </dgm:pt>
    <dgm:pt modelId="{DA1D9084-467E-489C-B28B-B7B2EF3759DE}" type="pres">
      <dgm:prSet presAssocID="{52367A05-FFEF-4148-BC72-A7BF5A6D7866}" presName="sibTrans" presStyleCnt="0"/>
      <dgm:spPr/>
    </dgm:pt>
    <dgm:pt modelId="{FAE6EAF3-CB2C-489E-8F33-428FAF4E1BEC}" type="pres">
      <dgm:prSet presAssocID="{7505F128-BCF1-4F2A-939D-7FF9790D9038}" presName="compNode" presStyleCnt="0"/>
      <dgm:spPr/>
    </dgm:pt>
    <dgm:pt modelId="{DCACB13D-06A3-4646-BE77-C6F0A83B2197}" type="pres">
      <dgm:prSet presAssocID="{7505F128-BCF1-4F2A-939D-7FF9790D9038}" presName="iconBgRect" presStyleLbl="bgShp" presStyleIdx="4" presStyleCnt="5"/>
      <dgm:spPr>
        <a:noFill/>
      </dgm:spPr>
    </dgm:pt>
    <dgm:pt modelId="{0AA41EAE-C98E-4947-B898-AB42DEB9297C}" type="pres">
      <dgm:prSet presAssocID="{7505F128-BCF1-4F2A-939D-7FF9790D9038}" presName="iconRect" presStyleLbl="node1" presStyleIdx="4" presStyleCnt="5" custScaleX="174892" custScaleY="16621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267008-1FB1-43D7-9DD6-BB2E4BA7EA10}" type="pres">
      <dgm:prSet presAssocID="{7505F128-BCF1-4F2A-939D-7FF9790D9038}" presName="spaceRect" presStyleCnt="0"/>
      <dgm:spPr/>
    </dgm:pt>
    <dgm:pt modelId="{AE79006C-01BA-491C-8722-9BA55C68F5D1}" type="pres">
      <dgm:prSet presAssocID="{7505F128-BCF1-4F2A-939D-7FF9790D9038}" presName="textRect" presStyleLbl="revTx" presStyleIdx="4" presStyleCnt="5" custScaleX="141140">
        <dgm:presLayoutVars>
          <dgm:chMax val="1"/>
          <dgm:chPref val="1"/>
        </dgm:presLayoutVars>
      </dgm:prSet>
      <dgm:spPr/>
    </dgm:pt>
  </dgm:ptLst>
  <dgm:cxnLst>
    <dgm:cxn modelId="{EDDD5B0B-2638-462D-A0EF-2DDC200D1380}" type="presOf" srcId="{820EF433-C6EF-4675-9B82-BD93E34855B1}" destId="{49D34296-440E-42A7-BEFB-8024C2C41CA9}" srcOrd="0" destOrd="0" presId="urn:microsoft.com/office/officeart/2018/5/layout/IconCircleLabelList"/>
    <dgm:cxn modelId="{4AD69E0C-DF33-4D92-921D-4D55CA6011C1}" type="presOf" srcId="{9149AF80-B3E1-4AF7-80CB-00033EED084C}" destId="{CB30EA0C-77C9-45F1-8F61-FF6C4691DE78}" srcOrd="0" destOrd="0" presId="urn:microsoft.com/office/officeart/2018/5/layout/IconCircleLabelList"/>
    <dgm:cxn modelId="{E2C5192B-7F4A-41BD-86DF-AF6C0CD48F4A}" srcId="{820EF433-C6EF-4675-9B82-BD93E34855B1}" destId="{9149AF80-B3E1-4AF7-80CB-00033EED084C}" srcOrd="3" destOrd="0" parTransId="{6A8CCD79-8367-4742-B809-D7F06D53EC8E}" sibTransId="{52367A05-FFEF-4148-BC72-A7BF5A6D7866}"/>
    <dgm:cxn modelId="{A22C4734-F0D3-463D-BC4C-DB79AEB45CD9}" type="presOf" srcId="{7505F128-BCF1-4F2A-939D-7FF9790D9038}" destId="{AE79006C-01BA-491C-8722-9BA55C68F5D1}" srcOrd="0" destOrd="0" presId="urn:microsoft.com/office/officeart/2018/5/layout/IconCircleLabelList"/>
    <dgm:cxn modelId="{9F008237-7413-4770-A9D4-15740A85CF70}" srcId="{820EF433-C6EF-4675-9B82-BD93E34855B1}" destId="{A1BA218A-3B40-4A9D-89C1-1641C4FA5974}" srcOrd="0" destOrd="0" parTransId="{5801602B-7071-4F1F-9B99-336DFE11D112}" sibTransId="{3ADEC14B-8FF7-4EA4-A740-269374564362}"/>
    <dgm:cxn modelId="{6076EA5F-B327-4030-BD6E-0B8F6F2F9C4D}" srcId="{820EF433-C6EF-4675-9B82-BD93E34855B1}" destId="{B4DD320E-C3D1-4EF7-8AEE-AF88BB3EA904}" srcOrd="1" destOrd="0" parTransId="{1A07934A-F27C-4F54-A413-83723A5E7790}" sibTransId="{4CD14B85-C428-4EE6-91A8-C3602E0391A3}"/>
    <dgm:cxn modelId="{1B7F2646-D13F-402C-A6D2-B703712A8648}" type="presOf" srcId="{B4DD320E-C3D1-4EF7-8AEE-AF88BB3EA904}" destId="{3217F46E-2F45-4EF2-ADB9-99CDA394FC4D}" srcOrd="0" destOrd="0" presId="urn:microsoft.com/office/officeart/2018/5/layout/IconCircleLabelList"/>
    <dgm:cxn modelId="{45E53A67-95E3-4F55-99EA-490BF7E4103C}" type="presOf" srcId="{A1BA218A-3B40-4A9D-89C1-1641C4FA5974}" destId="{4A73611E-6FD8-48A2-983C-5EE3F378B1A4}" srcOrd="0" destOrd="0" presId="urn:microsoft.com/office/officeart/2018/5/layout/IconCircleLabelList"/>
    <dgm:cxn modelId="{AE412992-304A-4CC4-AC43-09BB1FC58CEA}" type="presOf" srcId="{5FF680E2-8C0F-4504-A8F6-C03995BDF3FC}" destId="{E3E30A98-46AB-4D49-B38D-46C4B5A091A5}" srcOrd="0" destOrd="0" presId="urn:microsoft.com/office/officeart/2018/5/layout/IconCircleLabelList"/>
    <dgm:cxn modelId="{121AE598-775D-4A8F-BEF6-D7CE0E9067F7}" srcId="{820EF433-C6EF-4675-9B82-BD93E34855B1}" destId="{5FF680E2-8C0F-4504-A8F6-C03995BDF3FC}" srcOrd="2" destOrd="0" parTransId="{04684939-3BFB-48CA-8DF5-F2313C18F2F6}" sibTransId="{9707B606-1B13-4278-821C-D83DA2B81BB0}"/>
    <dgm:cxn modelId="{CB4222C9-CD6B-4C55-B495-C4A869BD3B47}" srcId="{820EF433-C6EF-4675-9B82-BD93E34855B1}" destId="{7505F128-BCF1-4F2A-939D-7FF9790D9038}" srcOrd="4" destOrd="0" parTransId="{4670F1D1-EB36-48E0-8C3C-EB1F51FAF7A0}" sibTransId="{65575018-3A2A-448B-9FC3-20268BB3D005}"/>
    <dgm:cxn modelId="{DBDBF88B-8FEE-4DE8-AAC7-72ABDC81E043}" type="presParOf" srcId="{49D34296-440E-42A7-BEFB-8024C2C41CA9}" destId="{3407FFBD-C69F-42A6-9FC0-105DB227CBFF}" srcOrd="0" destOrd="0" presId="urn:microsoft.com/office/officeart/2018/5/layout/IconCircleLabelList"/>
    <dgm:cxn modelId="{01CFDFC5-6281-4998-9F97-483E6944B0F8}" type="presParOf" srcId="{3407FFBD-C69F-42A6-9FC0-105DB227CBFF}" destId="{3EC5F2EC-61A1-4405-8078-D614764A1310}" srcOrd="0" destOrd="0" presId="urn:microsoft.com/office/officeart/2018/5/layout/IconCircleLabelList"/>
    <dgm:cxn modelId="{50DB6695-B17F-48D9-A993-6DB364DFC046}" type="presParOf" srcId="{3407FFBD-C69F-42A6-9FC0-105DB227CBFF}" destId="{38B59C33-F160-4678-ADE8-5B5040B08CE5}" srcOrd="1" destOrd="0" presId="urn:microsoft.com/office/officeart/2018/5/layout/IconCircleLabelList"/>
    <dgm:cxn modelId="{3A724014-8C78-4768-9809-2C281D18CF64}" type="presParOf" srcId="{3407FFBD-C69F-42A6-9FC0-105DB227CBFF}" destId="{F45073F4-394C-4290-9847-A0A47A8C02E7}" srcOrd="2" destOrd="0" presId="urn:microsoft.com/office/officeart/2018/5/layout/IconCircleLabelList"/>
    <dgm:cxn modelId="{0AA9DF77-31DD-416B-8E62-E65846CC1476}" type="presParOf" srcId="{3407FFBD-C69F-42A6-9FC0-105DB227CBFF}" destId="{4A73611E-6FD8-48A2-983C-5EE3F378B1A4}" srcOrd="3" destOrd="0" presId="urn:microsoft.com/office/officeart/2018/5/layout/IconCircleLabelList"/>
    <dgm:cxn modelId="{B2BC661D-C697-4CF1-8E7E-119990F912F6}" type="presParOf" srcId="{49D34296-440E-42A7-BEFB-8024C2C41CA9}" destId="{DFC55F76-324C-4F79-8B25-3A6EE2548EF6}" srcOrd="1" destOrd="0" presId="urn:microsoft.com/office/officeart/2018/5/layout/IconCircleLabelList"/>
    <dgm:cxn modelId="{7F0EA656-C174-4B1D-A871-0AAC73F9A855}" type="presParOf" srcId="{49D34296-440E-42A7-BEFB-8024C2C41CA9}" destId="{C37D093E-7829-4D13-81D3-A651B1079CB8}" srcOrd="2" destOrd="0" presId="urn:microsoft.com/office/officeart/2018/5/layout/IconCircleLabelList"/>
    <dgm:cxn modelId="{283D9E10-4DF1-435E-AE5F-64653F49422D}" type="presParOf" srcId="{C37D093E-7829-4D13-81D3-A651B1079CB8}" destId="{D6EBF099-D525-48F9-8286-26E28FC9BDAB}" srcOrd="0" destOrd="0" presId="urn:microsoft.com/office/officeart/2018/5/layout/IconCircleLabelList"/>
    <dgm:cxn modelId="{E03CDA5F-7108-4200-915C-8A3FC5F18BAF}" type="presParOf" srcId="{C37D093E-7829-4D13-81D3-A651B1079CB8}" destId="{4EB36C46-C46E-4F30-B150-A227CE5D99F7}" srcOrd="1" destOrd="0" presId="urn:microsoft.com/office/officeart/2018/5/layout/IconCircleLabelList"/>
    <dgm:cxn modelId="{BA648727-1F25-40CD-989F-068028D0727A}" type="presParOf" srcId="{C37D093E-7829-4D13-81D3-A651B1079CB8}" destId="{30949CD9-5E4C-4EE6-A800-DAAEBADB9214}" srcOrd="2" destOrd="0" presId="urn:microsoft.com/office/officeart/2018/5/layout/IconCircleLabelList"/>
    <dgm:cxn modelId="{CF6DFCD7-10C5-4098-A582-116772F0B481}" type="presParOf" srcId="{C37D093E-7829-4D13-81D3-A651B1079CB8}" destId="{3217F46E-2F45-4EF2-ADB9-99CDA394FC4D}" srcOrd="3" destOrd="0" presId="urn:microsoft.com/office/officeart/2018/5/layout/IconCircleLabelList"/>
    <dgm:cxn modelId="{2B8033B3-E0D5-4D34-8B3F-30A639CC6E04}" type="presParOf" srcId="{49D34296-440E-42A7-BEFB-8024C2C41CA9}" destId="{28D43D07-6BAD-4D10-88EE-E98559D1B6DE}" srcOrd="3" destOrd="0" presId="urn:microsoft.com/office/officeart/2018/5/layout/IconCircleLabelList"/>
    <dgm:cxn modelId="{157830C4-582E-4A9A-99D9-FE3A687EF218}" type="presParOf" srcId="{49D34296-440E-42A7-BEFB-8024C2C41CA9}" destId="{237F92A1-E410-4D18-AA1F-2F6645CD5799}" srcOrd="4" destOrd="0" presId="urn:microsoft.com/office/officeart/2018/5/layout/IconCircleLabelList"/>
    <dgm:cxn modelId="{AC22BA13-78A2-4ACB-8547-974C78DC9FED}" type="presParOf" srcId="{237F92A1-E410-4D18-AA1F-2F6645CD5799}" destId="{225C1A41-A7E6-459C-AEB3-DB0D2A410E14}" srcOrd="0" destOrd="0" presId="urn:microsoft.com/office/officeart/2018/5/layout/IconCircleLabelList"/>
    <dgm:cxn modelId="{FDCE50EC-3C2B-4AB4-862F-E6FA4D8FE463}" type="presParOf" srcId="{237F92A1-E410-4D18-AA1F-2F6645CD5799}" destId="{AA30C858-32BF-4C5B-A998-79D32D5393C0}" srcOrd="1" destOrd="0" presId="urn:microsoft.com/office/officeart/2018/5/layout/IconCircleLabelList"/>
    <dgm:cxn modelId="{CA1CF8B8-B544-48D4-8A67-27C3C4976B2F}" type="presParOf" srcId="{237F92A1-E410-4D18-AA1F-2F6645CD5799}" destId="{1AD120BD-6F8D-4731-96DA-C47068077F1A}" srcOrd="2" destOrd="0" presId="urn:microsoft.com/office/officeart/2018/5/layout/IconCircleLabelList"/>
    <dgm:cxn modelId="{7C2DDCD9-97C4-40D0-9F6F-4080C8F3EC81}" type="presParOf" srcId="{237F92A1-E410-4D18-AA1F-2F6645CD5799}" destId="{E3E30A98-46AB-4D49-B38D-46C4B5A091A5}" srcOrd="3" destOrd="0" presId="urn:microsoft.com/office/officeart/2018/5/layout/IconCircleLabelList"/>
    <dgm:cxn modelId="{1C0DF157-1D6B-4E84-9932-2B936F5177A4}" type="presParOf" srcId="{49D34296-440E-42A7-BEFB-8024C2C41CA9}" destId="{3ACCF7F4-56A7-4F55-8CF7-3EA5C5B2A17C}" srcOrd="5" destOrd="0" presId="urn:microsoft.com/office/officeart/2018/5/layout/IconCircleLabelList"/>
    <dgm:cxn modelId="{50EA8BB0-4F6D-477E-A916-1345772E66B1}" type="presParOf" srcId="{49D34296-440E-42A7-BEFB-8024C2C41CA9}" destId="{33CE6598-F908-4E42-BAA9-6F23AA9D7AB4}" srcOrd="6" destOrd="0" presId="urn:microsoft.com/office/officeart/2018/5/layout/IconCircleLabelList"/>
    <dgm:cxn modelId="{F2946E11-6566-4E46-B92D-548AF74A2A3F}" type="presParOf" srcId="{33CE6598-F908-4E42-BAA9-6F23AA9D7AB4}" destId="{7ACBB398-0DE0-4AD7-BACF-C63523D8FD55}" srcOrd="0" destOrd="0" presId="urn:microsoft.com/office/officeart/2018/5/layout/IconCircleLabelList"/>
    <dgm:cxn modelId="{D307A335-4C5B-4A4E-B952-E2FBAFEABB24}" type="presParOf" srcId="{33CE6598-F908-4E42-BAA9-6F23AA9D7AB4}" destId="{916D0E3B-D726-4C48-8F89-F4E137A17807}" srcOrd="1" destOrd="0" presId="urn:microsoft.com/office/officeart/2018/5/layout/IconCircleLabelList"/>
    <dgm:cxn modelId="{39BB2AD9-AF8E-45CE-A39B-A06B096D0AD3}" type="presParOf" srcId="{33CE6598-F908-4E42-BAA9-6F23AA9D7AB4}" destId="{2F12378A-ED17-4509-8A59-2AFF8CC5BAAA}" srcOrd="2" destOrd="0" presId="urn:microsoft.com/office/officeart/2018/5/layout/IconCircleLabelList"/>
    <dgm:cxn modelId="{5AD7D7CB-AC50-4009-8243-0A7966B97F29}" type="presParOf" srcId="{33CE6598-F908-4E42-BAA9-6F23AA9D7AB4}" destId="{CB30EA0C-77C9-45F1-8F61-FF6C4691DE78}" srcOrd="3" destOrd="0" presId="urn:microsoft.com/office/officeart/2018/5/layout/IconCircleLabelList"/>
    <dgm:cxn modelId="{5FB568AF-B347-42F8-B2EF-676959CFA965}" type="presParOf" srcId="{49D34296-440E-42A7-BEFB-8024C2C41CA9}" destId="{DA1D9084-467E-489C-B28B-B7B2EF3759DE}" srcOrd="7" destOrd="0" presId="urn:microsoft.com/office/officeart/2018/5/layout/IconCircleLabelList"/>
    <dgm:cxn modelId="{06C62D92-A358-4E54-B3B9-39E7DD14363E}" type="presParOf" srcId="{49D34296-440E-42A7-BEFB-8024C2C41CA9}" destId="{FAE6EAF3-CB2C-489E-8F33-428FAF4E1BEC}" srcOrd="8" destOrd="0" presId="urn:microsoft.com/office/officeart/2018/5/layout/IconCircleLabelList"/>
    <dgm:cxn modelId="{D657E201-41E2-4F29-92EA-4AAB084CD908}" type="presParOf" srcId="{FAE6EAF3-CB2C-489E-8F33-428FAF4E1BEC}" destId="{DCACB13D-06A3-4646-BE77-C6F0A83B2197}" srcOrd="0" destOrd="0" presId="urn:microsoft.com/office/officeart/2018/5/layout/IconCircleLabelList"/>
    <dgm:cxn modelId="{96D2442B-E649-4594-95CB-8911608F719E}" type="presParOf" srcId="{FAE6EAF3-CB2C-489E-8F33-428FAF4E1BEC}" destId="{0AA41EAE-C98E-4947-B898-AB42DEB9297C}" srcOrd="1" destOrd="0" presId="urn:microsoft.com/office/officeart/2018/5/layout/IconCircleLabelList"/>
    <dgm:cxn modelId="{DD7B97BA-85C3-47EE-8D1B-E6E6183F5A00}" type="presParOf" srcId="{FAE6EAF3-CB2C-489E-8F33-428FAF4E1BEC}" destId="{D0267008-1FB1-43D7-9DD6-BB2E4BA7EA10}" srcOrd="2" destOrd="0" presId="urn:microsoft.com/office/officeart/2018/5/layout/IconCircleLabelList"/>
    <dgm:cxn modelId="{879E891F-86C0-43C8-92F3-F68AF014F959}" type="presParOf" srcId="{FAE6EAF3-CB2C-489E-8F33-428FAF4E1BEC}" destId="{AE79006C-01BA-491C-8722-9BA55C68F5D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9C3EC0-C6D9-42E6-AA1F-2959874BC2E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71CDDF-7FDB-4001-8D3C-636110D109CF}">
      <dgm:prSet phldrT="[Text]"/>
      <dgm:spPr>
        <a:solidFill>
          <a:schemeClr val="bg1"/>
        </a:solidFill>
        <a:ln w="76200"/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Sprint 0 Feb 11</a:t>
          </a:r>
        </a:p>
      </dgm:t>
    </dgm:pt>
    <dgm:pt modelId="{110FD450-2CC5-4413-A37A-2F45E6B5D0E4}" type="parTrans" cxnId="{09C156EA-C33E-4FA7-BA97-4041EE8EB8D1}">
      <dgm:prSet/>
      <dgm:spPr/>
      <dgm:t>
        <a:bodyPr/>
        <a:lstStyle/>
        <a:p>
          <a:endParaRPr lang="en-US"/>
        </a:p>
      </dgm:t>
    </dgm:pt>
    <dgm:pt modelId="{F2953C9D-52E2-4C9F-814F-BBC619837B5C}" type="sibTrans" cxnId="{09C156EA-C33E-4FA7-BA97-4041EE8EB8D1}">
      <dgm:prSet/>
      <dgm:spPr/>
      <dgm:t>
        <a:bodyPr/>
        <a:lstStyle/>
        <a:p>
          <a:endParaRPr lang="en-US"/>
        </a:p>
      </dgm:t>
    </dgm:pt>
    <dgm:pt modelId="{F22BAA1D-E647-497B-B384-EBF874A4B33E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Sprint 1 Mar 11</a:t>
          </a:r>
        </a:p>
      </dgm:t>
    </dgm:pt>
    <dgm:pt modelId="{2A5C0C10-5C26-4F85-B643-FA4F0EB13EC8}" type="parTrans" cxnId="{A8EA2971-C196-4D61-A5D8-079DC14E3314}">
      <dgm:prSet/>
      <dgm:spPr/>
      <dgm:t>
        <a:bodyPr/>
        <a:lstStyle/>
        <a:p>
          <a:endParaRPr lang="en-US"/>
        </a:p>
      </dgm:t>
    </dgm:pt>
    <dgm:pt modelId="{7AF5013C-36D9-4A3B-BEE4-55EF2826FBE0}" type="sibTrans" cxnId="{A8EA2971-C196-4D61-A5D8-079DC14E3314}">
      <dgm:prSet/>
      <dgm:spPr/>
      <dgm:t>
        <a:bodyPr/>
        <a:lstStyle/>
        <a:p>
          <a:endParaRPr lang="en-US"/>
        </a:p>
      </dgm:t>
    </dgm:pt>
    <dgm:pt modelId="{10F5B041-79E6-4402-ADF0-D53E5A365618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Sprint 2 Apr 8</a:t>
          </a:r>
        </a:p>
      </dgm:t>
    </dgm:pt>
    <dgm:pt modelId="{40FF2012-2C56-4575-B91D-9B9122F879AF}" type="parTrans" cxnId="{5EBDADCE-C26E-4BE8-83EB-1B17D4DE4C6D}">
      <dgm:prSet/>
      <dgm:spPr/>
      <dgm:t>
        <a:bodyPr/>
        <a:lstStyle/>
        <a:p>
          <a:endParaRPr lang="en-US"/>
        </a:p>
      </dgm:t>
    </dgm:pt>
    <dgm:pt modelId="{7A6A3B9C-69FD-467A-A51F-DC652A6E4725}" type="sibTrans" cxnId="{5EBDADCE-C26E-4BE8-83EB-1B17D4DE4C6D}">
      <dgm:prSet/>
      <dgm:spPr/>
      <dgm:t>
        <a:bodyPr/>
        <a:lstStyle/>
        <a:p>
          <a:endParaRPr lang="en-US"/>
        </a:p>
      </dgm:t>
    </dgm:pt>
    <dgm:pt modelId="{50DA5D04-1969-4FE7-AB57-EF27736DB2FE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Sprint 3 Apr 29</a:t>
          </a:r>
        </a:p>
      </dgm:t>
    </dgm:pt>
    <dgm:pt modelId="{A9F14DE5-E4E8-4D04-8362-3EA17DBFB1E0}" type="parTrans" cxnId="{14AA8055-9F5D-4439-AB78-0BBC48FFC74B}">
      <dgm:prSet/>
      <dgm:spPr/>
      <dgm:t>
        <a:bodyPr/>
        <a:lstStyle/>
        <a:p>
          <a:endParaRPr lang="en-US"/>
        </a:p>
      </dgm:t>
    </dgm:pt>
    <dgm:pt modelId="{F514F897-F866-43F2-A8BD-3E004810A2FD}" type="sibTrans" cxnId="{14AA8055-9F5D-4439-AB78-0BBC48FFC74B}">
      <dgm:prSet/>
      <dgm:spPr/>
      <dgm:t>
        <a:bodyPr/>
        <a:lstStyle/>
        <a:p>
          <a:endParaRPr lang="en-US"/>
        </a:p>
      </dgm:t>
    </dgm:pt>
    <dgm:pt modelId="{6F52CDDB-B80C-4A55-877E-063802AC766C}" type="pres">
      <dgm:prSet presAssocID="{D09C3EC0-C6D9-42E6-AA1F-2959874BC2EC}" presName="Name0" presStyleCnt="0">
        <dgm:presLayoutVars>
          <dgm:dir/>
          <dgm:animLvl val="lvl"/>
          <dgm:resizeHandles val="exact"/>
        </dgm:presLayoutVars>
      </dgm:prSet>
      <dgm:spPr/>
    </dgm:pt>
    <dgm:pt modelId="{4E1F6B1A-8B50-47FD-9725-2EA7942D886A}" type="pres">
      <dgm:prSet presAssocID="{A871CDDF-7FDB-4001-8D3C-636110D109C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47ED040-0192-42DD-88C4-8AA1EDBD109C}" type="pres">
      <dgm:prSet presAssocID="{F2953C9D-52E2-4C9F-814F-BBC619837B5C}" presName="parTxOnlySpace" presStyleCnt="0"/>
      <dgm:spPr/>
    </dgm:pt>
    <dgm:pt modelId="{777D0951-FB7A-4ADD-9520-D0886E7A362B}" type="pres">
      <dgm:prSet presAssocID="{F22BAA1D-E647-497B-B384-EBF874A4B3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47998BA-92CC-4C75-8FD9-7C732BA0D4F0}" type="pres">
      <dgm:prSet presAssocID="{7AF5013C-36D9-4A3B-BEE4-55EF2826FBE0}" presName="parTxOnlySpace" presStyleCnt="0"/>
      <dgm:spPr/>
    </dgm:pt>
    <dgm:pt modelId="{42C3DA57-1655-4A55-9D89-1B62E880CB88}" type="pres">
      <dgm:prSet presAssocID="{10F5B041-79E6-4402-ADF0-D53E5A36561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F2EEF8C-993A-4EA7-9F02-A747F12700A8}" type="pres">
      <dgm:prSet presAssocID="{7A6A3B9C-69FD-467A-A51F-DC652A6E4725}" presName="parTxOnlySpace" presStyleCnt="0"/>
      <dgm:spPr/>
    </dgm:pt>
    <dgm:pt modelId="{62FAAEE7-A38A-449E-9910-B603C0D9649A}" type="pres">
      <dgm:prSet presAssocID="{50DA5D04-1969-4FE7-AB57-EF27736DB2F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40E1102-D361-44D6-A596-53387398EDC9}" type="presOf" srcId="{A871CDDF-7FDB-4001-8D3C-636110D109CF}" destId="{4E1F6B1A-8B50-47FD-9725-2EA7942D886A}" srcOrd="0" destOrd="0" presId="urn:microsoft.com/office/officeart/2005/8/layout/chevron1"/>
    <dgm:cxn modelId="{66EC8824-C71A-4D17-8A0E-3F2CCAF7BCA3}" type="presOf" srcId="{F22BAA1D-E647-497B-B384-EBF874A4B33E}" destId="{777D0951-FB7A-4ADD-9520-D0886E7A362B}" srcOrd="0" destOrd="0" presId="urn:microsoft.com/office/officeart/2005/8/layout/chevron1"/>
    <dgm:cxn modelId="{EC29A82C-7EDA-495C-BCC7-DA389A4CA9B4}" type="presOf" srcId="{50DA5D04-1969-4FE7-AB57-EF27736DB2FE}" destId="{62FAAEE7-A38A-449E-9910-B603C0D9649A}" srcOrd="0" destOrd="0" presId="urn:microsoft.com/office/officeart/2005/8/layout/chevron1"/>
    <dgm:cxn modelId="{A8EA2971-C196-4D61-A5D8-079DC14E3314}" srcId="{D09C3EC0-C6D9-42E6-AA1F-2959874BC2EC}" destId="{F22BAA1D-E647-497B-B384-EBF874A4B33E}" srcOrd="1" destOrd="0" parTransId="{2A5C0C10-5C26-4F85-B643-FA4F0EB13EC8}" sibTransId="{7AF5013C-36D9-4A3B-BEE4-55EF2826FBE0}"/>
    <dgm:cxn modelId="{14AA8055-9F5D-4439-AB78-0BBC48FFC74B}" srcId="{D09C3EC0-C6D9-42E6-AA1F-2959874BC2EC}" destId="{50DA5D04-1969-4FE7-AB57-EF27736DB2FE}" srcOrd="3" destOrd="0" parTransId="{A9F14DE5-E4E8-4D04-8362-3EA17DBFB1E0}" sibTransId="{F514F897-F866-43F2-A8BD-3E004810A2FD}"/>
    <dgm:cxn modelId="{C97BAF95-1289-4350-9374-CBCC9B9F92E0}" type="presOf" srcId="{D09C3EC0-C6D9-42E6-AA1F-2959874BC2EC}" destId="{6F52CDDB-B80C-4A55-877E-063802AC766C}" srcOrd="0" destOrd="0" presId="urn:microsoft.com/office/officeart/2005/8/layout/chevron1"/>
    <dgm:cxn modelId="{5EBDADCE-C26E-4BE8-83EB-1B17D4DE4C6D}" srcId="{D09C3EC0-C6D9-42E6-AA1F-2959874BC2EC}" destId="{10F5B041-79E6-4402-ADF0-D53E5A365618}" srcOrd="2" destOrd="0" parTransId="{40FF2012-2C56-4575-B91D-9B9122F879AF}" sibTransId="{7A6A3B9C-69FD-467A-A51F-DC652A6E4725}"/>
    <dgm:cxn modelId="{C85062DD-5244-40BD-94AF-F3E65B75A9F4}" type="presOf" srcId="{10F5B041-79E6-4402-ADF0-D53E5A365618}" destId="{42C3DA57-1655-4A55-9D89-1B62E880CB88}" srcOrd="0" destOrd="0" presId="urn:microsoft.com/office/officeart/2005/8/layout/chevron1"/>
    <dgm:cxn modelId="{09C156EA-C33E-4FA7-BA97-4041EE8EB8D1}" srcId="{D09C3EC0-C6D9-42E6-AA1F-2959874BC2EC}" destId="{A871CDDF-7FDB-4001-8D3C-636110D109CF}" srcOrd="0" destOrd="0" parTransId="{110FD450-2CC5-4413-A37A-2F45E6B5D0E4}" sibTransId="{F2953C9D-52E2-4C9F-814F-BBC619837B5C}"/>
    <dgm:cxn modelId="{9C66D196-06AB-43A3-BEC9-0125152CB122}" type="presParOf" srcId="{6F52CDDB-B80C-4A55-877E-063802AC766C}" destId="{4E1F6B1A-8B50-47FD-9725-2EA7942D886A}" srcOrd="0" destOrd="0" presId="urn:microsoft.com/office/officeart/2005/8/layout/chevron1"/>
    <dgm:cxn modelId="{B1055B18-1416-46D1-9A3F-850412FBBAF7}" type="presParOf" srcId="{6F52CDDB-B80C-4A55-877E-063802AC766C}" destId="{F47ED040-0192-42DD-88C4-8AA1EDBD109C}" srcOrd="1" destOrd="0" presId="urn:microsoft.com/office/officeart/2005/8/layout/chevron1"/>
    <dgm:cxn modelId="{F66BB1AB-6827-4C15-89FA-3D90ED96E16F}" type="presParOf" srcId="{6F52CDDB-B80C-4A55-877E-063802AC766C}" destId="{777D0951-FB7A-4ADD-9520-D0886E7A362B}" srcOrd="2" destOrd="0" presId="urn:microsoft.com/office/officeart/2005/8/layout/chevron1"/>
    <dgm:cxn modelId="{484237E3-FE3E-4B5A-8967-FBCA02E97784}" type="presParOf" srcId="{6F52CDDB-B80C-4A55-877E-063802AC766C}" destId="{A47998BA-92CC-4C75-8FD9-7C732BA0D4F0}" srcOrd="3" destOrd="0" presId="urn:microsoft.com/office/officeart/2005/8/layout/chevron1"/>
    <dgm:cxn modelId="{90A0D612-8632-4404-B396-37BEDCDE5DD6}" type="presParOf" srcId="{6F52CDDB-B80C-4A55-877E-063802AC766C}" destId="{42C3DA57-1655-4A55-9D89-1B62E880CB88}" srcOrd="4" destOrd="0" presId="urn:microsoft.com/office/officeart/2005/8/layout/chevron1"/>
    <dgm:cxn modelId="{1FD0436A-5B44-41BE-A525-37FC91C2C78D}" type="presParOf" srcId="{6F52CDDB-B80C-4A55-877E-063802AC766C}" destId="{DF2EEF8C-993A-4EA7-9F02-A747F12700A8}" srcOrd="5" destOrd="0" presId="urn:microsoft.com/office/officeart/2005/8/layout/chevron1"/>
    <dgm:cxn modelId="{96AFD8E5-2452-4E85-AF35-D762A9179724}" type="presParOf" srcId="{6F52CDDB-B80C-4A55-877E-063802AC766C}" destId="{62FAAEE7-A38A-449E-9910-B603C0D9649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5F2EC-61A1-4405-8078-D614764A1310}">
      <dsp:nvSpPr>
        <dsp:cNvPr id="0" name=""/>
        <dsp:cNvSpPr/>
      </dsp:nvSpPr>
      <dsp:spPr>
        <a:xfrm>
          <a:off x="970736" y="734264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59C33-F160-4678-ADE8-5B5040B08CE5}">
      <dsp:nvSpPr>
        <dsp:cNvPr id="0" name=""/>
        <dsp:cNvSpPr/>
      </dsp:nvSpPr>
      <dsp:spPr>
        <a:xfrm>
          <a:off x="929472" y="608190"/>
          <a:ext cx="1441341" cy="1610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3611E-6FD8-48A2-983C-5EE3F378B1A4}">
      <dsp:nvSpPr>
        <dsp:cNvPr id="0" name=""/>
        <dsp:cNvSpPr/>
      </dsp:nvSpPr>
      <dsp:spPr>
        <a:xfrm>
          <a:off x="318561" y="2516315"/>
          <a:ext cx="266316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Web application for enhanced meeting productivity.</a:t>
          </a:r>
        </a:p>
      </dsp:txBody>
      <dsp:txXfrm>
        <a:off x="318561" y="2516315"/>
        <a:ext cx="2663163" cy="945981"/>
      </dsp:txXfrm>
    </dsp:sp>
    <dsp:sp modelId="{D6EBF099-D525-48F9-8286-26E28FC9BDAB}">
      <dsp:nvSpPr>
        <dsp:cNvPr id="0" name=""/>
        <dsp:cNvSpPr/>
      </dsp:nvSpPr>
      <dsp:spPr>
        <a:xfrm>
          <a:off x="3982045" y="687023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36C46-C46E-4F30-B150-A227CE5D99F7}">
      <dsp:nvSpPr>
        <dsp:cNvPr id="0" name=""/>
        <dsp:cNvSpPr/>
      </dsp:nvSpPr>
      <dsp:spPr>
        <a:xfrm>
          <a:off x="3978680" y="655431"/>
          <a:ext cx="1365544" cy="1421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7F46E-2F45-4EF2-ADB9-99CDA394FC4D}">
      <dsp:nvSpPr>
        <dsp:cNvPr id="0" name=""/>
        <dsp:cNvSpPr/>
      </dsp:nvSpPr>
      <dsp:spPr>
        <a:xfrm>
          <a:off x="3371548" y="2469074"/>
          <a:ext cx="2579807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Provides personalized summaries of meeting recordings.</a:t>
          </a:r>
        </a:p>
      </dsp:txBody>
      <dsp:txXfrm>
        <a:off x="3371548" y="2469074"/>
        <a:ext cx="2579807" cy="945981"/>
      </dsp:txXfrm>
    </dsp:sp>
    <dsp:sp modelId="{225C1A41-A7E6-459C-AEB3-DB0D2A410E14}">
      <dsp:nvSpPr>
        <dsp:cNvPr id="0" name=""/>
        <dsp:cNvSpPr/>
      </dsp:nvSpPr>
      <dsp:spPr>
        <a:xfrm>
          <a:off x="6997319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0C858-32BF-4C5B-A998-79D32D5393C0}">
      <dsp:nvSpPr>
        <dsp:cNvPr id="0" name=""/>
        <dsp:cNvSpPr/>
      </dsp:nvSpPr>
      <dsp:spPr>
        <a:xfrm>
          <a:off x="7096337" y="694124"/>
          <a:ext cx="1160777" cy="13130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30A98-46AB-4D49-B38D-46C4B5A091A5}">
      <dsp:nvSpPr>
        <dsp:cNvPr id="0" name=""/>
        <dsp:cNvSpPr/>
      </dsp:nvSpPr>
      <dsp:spPr>
        <a:xfrm>
          <a:off x="6341179" y="2453278"/>
          <a:ext cx="267109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Employs natural language processing (NLP) for summary generation.</a:t>
          </a:r>
        </a:p>
      </dsp:txBody>
      <dsp:txXfrm>
        <a:off x="6341179" y="2453278"/>
        <a:ext cx="2671093" cy="945981"/>
      </dsp:txXfrm>
    </dsp:sp>
    <dsp:sp modelId="{7ACBB398-0DE0-4AD7-BACF-C63523D8FD55}">
      <dsp:nvSpPr>
        <dsp:cNvPr id="0" name=""/>
        <dsp:cNvSpPr/>
      </dsp:nvSpPr>
      <dsp:spPr>
        <a:xfrm>
          <a:off x="9836471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D0E3B-D726-4C48-8F89-F4E137A17807}">
      <dsp:nvSpPr>
        <dsp:cNvPr id="0" name=""/>
        <dsp:cNvSpPr/>
      </dsp:nvSpPr>
      <dsp:spPr>
        <a:xfrm>
          <a:off x="9779926" y="702673"/>
          <a:ext cx="1471903" cy="12959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0EA0C-77C9-45F1-8F61-FF6C4691DE78}">
      <dsp:nvSpPr>
        <dsp:cNvPr id="0" name=""/>
        <dsp:cNvSpPr/>
      </dsp:nvSpPr>
      <dsp:spPr>
        <a:xfrm>
          <a:off x="9402096" y="2453278"/>
          <a:ext cx="222756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Highlights the most relevant information based on user profiles.</a:t>
          </a:r>
        </a:p>
      </dsp:txBody>
      <dsp:txXfrm>
        <a:off x="9402096" y="2453278"/>
        <a:ext cx="2227563" cy="945981"/>
      </dsp:txXfrm>
    </dsp:sp>
    <dsp:sp modelId="{DCACB13D-06A3-4646-BE77-C6F0A83B2197}">
      <dsp:nvSpPr>
        <dsp:cNvPr id="0" name=""/>
        <dsp:cNvSpPr/>
      </dsp:nvSpPr>
      <dsp:spPr>
        <a:xfrm>
          <a:off x="12912068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41EAE-C98E-4947-B898-AB42DEB9297C}">
      <dsp:nvSpPr>
        <dsp:cNvPr id="0" name=""/>
        <dsp:cNvSpPr/>
      </dsp:nvSpPr>
      <dsp:spPr>
        <a:xfrm>
          <a:off x="12909705" y="702673"/>
          <a:ext cx="1363540" cy="12959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9006C-01BA-491C-8722-9BA55C68F5D1}">
      <dsp:nvSpPr>
        <dsp:cNvPr id="0" name=""/>
        <dsp:cNvSpPr/>
      </dsp:nvSpPr>
      <dsp:spPr>
        <a:xfrm>
          <a:off x="12019483" y="2453278"/>
          <a:ext cx="3143982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Enables users to quickly grasp key takeaways without reviewing lengthy recordings.</a:t>
          </a:r>
        </a:p>
      </dsp:txBody>
      <dsp:txXfrm>
        <a:off x="12019483" y="2453278"/>
        <a:ext cx="3143982" cy="945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F6B1A-8B50-47FD-9725-2EA7942D886A}">
      <dsp:nvSpPr>
        <dsp:cNvPr id="0" name=""/>
        <dsp:cNvSpPr/>
      </dsp:nvSpPr>
      <dsp:spPr>
        <a:xfrm>
          <a:off x="5655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tx1"/>
              </a:solidFill>
            </a:rPr>
            <a:t>Sprint 0 Feb 11</a:t>
          </a:r>
        </a:p>
      </dsp:txBody>
      <dsp:txXfrm>
        <a:off x="664071" y="193501"/>
        <a:ext cx="1975247" cy="1316831"/>
      </dsp:txXfrm>
    </dsp:sp>
    <dsp:sp modelId="{777D0951-FB7A-4ADD-9520-D0886E7A362B}">
      <dsp:nvSpPr>
        <dsp:cNvPr id="0" name=""/>
        <dsp:cNvSpPr/>
      </dsp:nvSpPr>
      <dsp:spPr>
        <a:xfrm>
          <a:off x="2968525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tx1"/>
              </a:solidFill>
            </a:rPr>
            <a:t>Sprint 1 Mar 11</a:t>
          </a:r>
        </a:p>
      </dsp:txBody>
      <dsp:txXfrm>
        <a:off x="3626941" y="193501"/>
        <a:ext cx="1975247" cy="1316831"/>
      </dsp:txXfrm>
    </dsp:sp>
    <dsp:sp modelId="{42C3DA57-1655-4A55-9D89-1B62E880CB88}">
      <dsp:nvSpPr>
        <dsp:cNvPr id="0" name=""/>
        <dsp:cNvSpPr/>
      </dsp:nvSpPr>
      <dsp:spPr>
        <a:xfrm>
          <a:off x="5931396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tx1"/>
              </a:solidFill>
            </a:rPr>
            <a:t>Sprint 2 Apr 8</a:t>
          </a:r>
        </a:p>
      </dsp:txBody>
      <dsp:txXfrm>
        <a:off x="6589812" y="193501"/>
        <a:ext cx="1975247" cy="1316831"/>
      </dsp:txXfrm>
    </dsp:sp>
    <dsp:sp modelId="{62FAAEE7-A38A-449E-9910-B603C0D9649A}">
      <dsp:nvSpPr>
        <dsp:cNvPr id="0" name=""/>
        <dsp:cNvSpPr/>
      </dsp:nvSpPr>
      <dsp:spPr>
        <a:xfrm>
          <a:off x="8894266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tx1"/>
              </a:solidFill>
            </a:rPr>
            <a:t>Sprint 3 Apr 29</a:t>
          </a:r>
        </a:p>
      </dsp:txBody>
      <dsp:txXfrm>
        <a:off x="9552682" y="193501"/>
        <a:ext cx="1975247" cy="1316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94B9D-8CC5-401D-A770-037AA61A1F49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BB22F-8C2D-4E41-AB7B-D107F31A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BB22F-8C2D-4E41-AB7B-D107F31ADE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51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BB22F-8C2D-4E41-AB7B-D107F31ADE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5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mw/2025S-Bros-of-Balayya/wiki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4412" y="3687473"/>
            <a:ext cx="12179177" cy="506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3787" b="1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Quick Recap</a:t>
            </a:r>
            <a:endParaRPr lang="en-US" sz="2800" b="1" spc="-62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spcBef>
                <a:spcPct val="0"/>
              </a:spcBef>
            </a:pPr>
            <a:r>
              <a:rPr lang="en-US" sz="5700" b="1" spc="-620">
                <a:solidFill>
                  <a:srgbClr val="FFFFFF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Your meetings,  summarized in seconds</a:t>
            </a:r>
            <a:r>
              <a:rPr lang="en-US" sz="6600" b="1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.</a:t>
            </a:r>
          </a:p>
          <a:p>
            <a:pPr algn="ctr">
              <a:lnSpc>
                <a:spcPts val="19302"/>
              </a:lnSpc>
              <a:spcBef>
                <a:spcPct val="0"/>
              </a:spcBef>
            </a:pPr>
            <a:endParaRPr lang="en-US" sz="2000" b="1" spc="-62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1960" y="9002119"/>
            <a:ext cx="4747340" cy="4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1"/>
              </a:lnSpc>
            </a:pPr>
            <a:endParaRPr lang="en-US" sz="247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AEBE3-EACE-D3E2-F7A0-5EA5CEEA465C}"/>
              </a:ext>
            </a:extLst>
          </p:cNvPr>
          <p:cNvSpPr txBox="1"/>
          <p:nvPr/>
        </p:nvSpPr>
        <p:spPr>
          <a:xfrm>
            <a:off x="13681145" y="8277027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By : Team 2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Bros of </a:t>
            </a:r>
            <a:r>
              <a:rPr lang="en-US" sz="2800" err="1">
                <a:solidFill>
                  <a:schemeClr val="bg1"/>
                </a:solidFill>
                <a:latin typeface="Telegraf" panose="020B0604020202020204" charset="0"/>
              </a:rPr>
              <a:t>Balayya</a:t>
            </a:r>
            <a:endParaRPr lang="en-US" sz="280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FD885-CFCB-EC47-7E55-02ECF03B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A3DA552-9B0A-67B5-EA47-38C26F496F51}"/>
              </a:ext>
            </a:extLst>
          </p:cNvPr>
          <p:cNvGrpSpPr/>
          <p:nvPr/>
        </p:nvGrpSpPr>
        <p:grpSpPr>
          <a:xfrm>
            <a:off x="876300" y="517673"/>
            <a:ext cx="16535400" cy="1936084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68A9F8D-D099-AF87-46E2-7B0045BF0A81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7BA01DE-4FD1-AA92-161F-20361243D4D1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AF2DD72-F549-DC83-B77E-D9BBC4D73C66}"/>
              </a:ext>
            </a:extLst>
          </p:cNvPr>
          <p:cNvGrpSpPr/>
          <p:nvPr/>
        </p:nvGrpSpPr>
        <p:grpSpPr>
          <a:xfrm>
            <a:off x="876300" y="7419611"/>
            <a:ext cx="4719101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3C559B0-379E-9BDF-601D-03E8861C2346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C3F3E5A-7AF0-4932-A51C-EE5D38EF0584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8690738D-650C-BA93-B4BF-B11EFE70E56F}"/>
              </a:ext>
            </a:extLst>
          </p:cNvPr>
          <p:cNvSpPr txBox="1"/>
          <p:nvPr/>
        </p:nvSpPr>
        <p:spPr>
          <a:xfrm>
            <a:off x="4584518" y="1050158"/>
            <a:ext cx="9118963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- Journalist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6EDD7A-ADAC-5071-FC5A-0A6BC4E8893D}"/>
              </a:ext>
            </a:extLst>
          </p:cNvPr>
          <p:cNvSpPr txBox="1"/>
          <p:nvPr/>
        </p:nvSpPr>
        <p:spPr>
          <a:xfrm>
            <a:off x="960664" y="7869998"/>
            <a:ext cx="464598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Name: Lena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Age: 28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Gender: Female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Occupation: Journalist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7EF3477E-7AD4-B084-914D-3B9B1F5AA1C8}"/>
              </a:ext>
            </a:extLst>
          </p:cNvPr>
          <p:cNvGrpSpPr/>
          <p:nvPr/>
        </p:nvGrpSpPr>
        <p:grpSpPr>
          <a:xfrm>
            <a:off x="5913664" y="2847611"/>
            <a:ext cx="11402786" cy="704094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0AADAFAA-5F64-49FC-30B6-00F40582CBD5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2354F0A-1D2A-61CF-7EEE-D9CA6D8127A2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FCBC087-548B-86A2-4D7B-C23BC039F497}"/>
              </a:ext>
            </a:extLst>
          </p:cNvPr>
          <p:cNvSpPr txBox="1"/>
          <p:nvPr/>
        </p:nvSpPr>
        <p:spPr>
          <a:xfrm>
            <a:off x="6172200" y="3223607"/>
            <a:ext cx="10439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Lena is an investigative journalist who conducts numerous interviews for her stories. She needs to accurately transcribe and analyze these interviews to extract key information and build her narratives.</a:t>
            </a:r>
          </a:p>
          <a:p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Spends countless hours transcribing interviews, which takes away from her research and writing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Requires accurate transcriptions to ensure the integrity of her reporting.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Finds it difficult to organize and manage a large number of interview recordings.</a:t>
            </a:r>
            <a:b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Quickly and accurately transcribe interviews.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Improve her research and writing workflow..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Efficiently extract key quotes and information.</a:t>
            </a:r>
          </a:p>
          <a:p>
            <a:pPr algn="just"/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</p:txBody>
      </p:sp>
      <p:pic>
        <p:nvPicPr>
          <p:cNvPr id="2050" name="Picture 2" descr="47,300+ Female Reporter Stock Photos ...">
            <a:extLst>
              <a:ext uri="{FF2B5EF4-FFF2-40B4-BE49-F238E27FC236}">
                <a16:creationId xmlns:a16="http://schemas.microsoft.com/office/drawing/2014/main" id="{AE29D1CE-96AA-4218-47F9-407BDAF52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02" r="3704" b="2344"/>
          <a:stretch/>
        </p:blipFill>
        <p:spPr bwMode="auto">
          <a:xfrm>
            <a:off x="960664" y="284761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2090A-D2A8-42A7-BF5F-EE44D00F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69F6B45-99D5-BD2E-BCBA-F85C4179F09D}"/>
              </a:ext>
            </a:extLst>
          </p:cNvPr>
          <p:cNvGrpSpPr/>
          <p:nvPr/>
        </p:nvGrpSpPr>
        <p:grpSpPr>
          <a:xfrm>
            <a:off x="876300" y="461783"/>
            <a:ext cx="16535400" cy="20593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09436B9-5F70-3649-98F9-F09D3D0805F1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239AEA-DADD-9BA2-EF0A-3E11408E72FE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431341A-690C-9E0C-54A7-06D13C83E79B}"/>
              </a:ext>
            </a:extLst>
          </p:cNvPr>
          <p:cNvGrpSpPr/>
          <p:nvPr/>
        </p:nvGrpSpPr>
        <p:grpSpPr>
          <a:xfrm>
            <a:off x="876301" y="7280914"/>
            <a:ext cx="4604800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4286C8-F0DE-2E04-C007-EF1C4F41AD70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71521EB-95FB-1E28-EC7A-5B78C75AF36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F1C333C-515D-4E97-60F3-CC420647D3E6}"/>
              </a:ext>
            </a:extLst>
          </p:cNvPr>
          <p:cNvGrpSpPr/>
          <p:nvPr/>
        </p:nvGrpSpPr>
        <p:grpSpPr>
          <a:xfrm>
            <a:off x="876300" y="2835844"/>
            <a:ext cx="4604800" cy="4344241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E2BFB70-64CB-FC7D-F41A-79719728CDB1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7353DCC2-ED8D-684D-A5CF-7CDE55B4F885}"/>
              </a:ext>
            </a:extLst>
          </p:cNvPr>
          <p:cNvSpPr txBox="1"/>
          <p:nvPr/>
        </p:nvSpPr>
        <p:spPr>
          <a:xfrm>
            <a:off x="4759778" y="950979"/>
            <a:ext cx="8768443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- Student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06D1E4-FCF3-076F-B68B-EC1AAA7671FD}"/>
              </a:ext>
            </a:extLst>
          </p:cNvPr>
          <p:cNvSpPr txBox="1"/>
          <p:nvPr/>
        </p:nvSpPr>
        <p:spPr>
          <a:xfrm>
            <a:off x="949415" y="7645306"/>
            <a:ext cx="4645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Name: Carlos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Age: 22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Gender: Male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Occupation: Engineering Student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CA69D0AF-D7C9-69FC-2338-2C24660BC1DA}"/>
              </a:ext>
            </a:extLst>
          </p:cNvPr>
          <p:cNvGrpSpPr/>
          <p:nvPr/>
        </p:nvGrpSpPr>
        <p:grpSpPr>
          <a:xfrm>
            <a:off x="5791200" y="2913780"/>
            <a:ext cx="11402786" cy="704094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E3A88921-22C7-4F72-AD86-EA56A752B1F9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0B96C4E-9223-4152-82AA-D0CA96199452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C84DEDA-BADF-C71F-D727-4A9B47FCA366}"/>
              </a:ext>
            </a:extLst>
          </p:cNvPr>
          <p:cNvSpPr txBox="1"/>
          <p:nvPr/>
        </p:nvSpPr>
        <p:spPr>
          <a:xfrm>
            <a:off x="6096000" y="3195321"/>
            <a:ext cx="10439400" cy="624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50" b="1">
                <a:solidFill>
                  <a:schemeClr val="bg1"/>
                </a:solidFill>
                <a:latin typeface="Telegraf" panose="020B0604020202020204" charset="0"/>
              </a:rPr>
              <a:t>Carlos is a highly motivated university student pursuing a demanding degree in engineering. He's dedicated to his studies but often finds himself overwhelmed by the volume of information presented in lectures and seminars.</a:t>
            </a:r>
            <a:br>
              <a:rPr lang="en-US" sz="2350" b="1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350" b="1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350" b="1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>
                <a:solidFill>
                  <a:schemeClr val="bg1"/>
                </a:solidFill>
                <a:latin typeface="Telegraf" panose="020B0604020202020204" charset="0"/>
              </a:rPr>
              <a:t>Struggles to keep up with the fast pace of lectures and take comprehensive notes.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>
                <a:solidFill>
                  <a:schemeClr val="bg1"/>
                </a:solidFill>
                <a:latin typeface="Telegraf" panose="020B0604020202020204" charset="0"/>
              </a:rPr>
              <a:t>Finds it difficult to identify the most important concepts and takeaways from lectures.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>
                <a:solidFill>
                  <a:schemeClr val="bg1"/>
                </a:solidFill>
                <a:latin typeface="Telegraf" panose="020B0604020202020204" charset="0"/>
              </a:rPr>
              <a:t>Needs a more efficient way to organize and review lecture material.</a:t>
            </a:r>
            <a:br>
              <a:rPr lang="en-US" sz="2350" b="1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350" b="1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350" b="1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>
                <a:solidFill>
                  <a:schemeClr val="bg1"/>
                </a:solidFill>
                <a:latin typeface="Telegraf" panose="020B0604020202020204" charset="0"/>
              </a:rPr>
              <a:t>Easily find specific information discussed in lectures.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>
                <a:solidFill>
                  <a:schemeClr val="bg1"/>
                </a:solidFill>
                <a:latin typeface="Telegraf" panose="020B0604020202020204" charset="0"/>
              </a:rPr>
              <a:t>Create concise and organized notes from lectures without having to rewatch everything.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>
                <a:solidFill>
                  <a:schemeClr val="bg1"/>
                </a:solidFill>
                <a:latin typeface="Telegraf" panose="020B0604020202020204" charset="0"/>
              </a:rPr>
              <a:t>Improve his overall learning efficiency and academic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6775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842086" y="2187883"/>
            <a:ext cx="6301476" cy="5911234"/>
            <a:chOff x="0" y="0"/>
            <a:chExt cx="1659648" cy="15568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9648" cy="1556868"/>
            </a:xfrm>
            <a:custGeom>
              <a:avLst/>
              <a:gdLst/>
              <a:ahLst/>
              <a:cxnLst/>
              <a:rect l="l" t="t" r="r" b="b"/>
              <a:pathLst>
                <a:path w="1659648" h="1556868">
                  <a:moveTo>
                    <a:pt x="68801" y="0"/>
                  </a:moveTo>
                  <a:lnTo>
                    <a:pt x="1590847" y="0"/>
                  </a:lnTo>
                  <a:cubicBezTo>
                    <a:pt x="1609094" y="0"/>
                    <a:pt x="1626594" y="7249"/>
                    <a:pt x="1639497" y="20151"/>
                  </a:cubicBezTo>
                  <a:cubicBezTo>
                    <a:pt x="1652399" y="33054"/>
                    <a:pt x="1659648" y="50554"/>
                    <a:pt x="1659648" y="68801"/>
                  </a:cubicBezTo>
                  <a:lnTo>
                    <a:pt x="1659648" y="1488067"/>
                  </a:lnTo>
                  <a:cubicBezTo>
                    <a:pt x="1659648" y="1506314"/>
                    <a:pt x="1652399" y="1523814"/>
                    <a:pt x="1639497" y="1536717"/>
                  </a:cubicBezTo>
                  <a:cubicBezTo>
                    <a:pt x="1626594" y="1549620"/>
                    <a:pt x="1609094" y="1556868"/>
                    <a:pt x="1590847" y="1556868"/>
                  </a:cubicBezTo>
                  <a:lnTo>
                    <a:pt x="68801" y="1556868"/>
                  </a:lnTo>
                  <a:cubicBezTo>
                    <a:pt x="50554" y="1556868"/>
                    <a:pt x="33054" y="1549620"/>
                    <a:pt x="20151" y="1536717"/>
                  </a:cubicBezTo>
                  <a:cubicBezTo>
                    <a:pt x="7249" y="1523814"/>
                    <a:pt x="0" y="1506314"/>
                    <a:pt x="0" y="1488067"/>
                  </a:cubicBezTo>
                  <a:lnTo>
                    <a:pt x="0" y="68801"/>
                  </a:lnTo>
                  <a:cubicBezTo>
                    <a:pt x="0" y="50554"/>
                    <a:pt x="7249" y="33054"/>
                    <a:pt x="20151" y="20151"/>
                  </a:cubicBezTo>
                  <a:cubicBezTo>
                    <a:pt x="33054" y="7249"/>
                    <a:pt x="50554" y="0"/>
                    <a:pt x="688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59648" cy="162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48600" y="2187883"/>
            <a:ext cx="9783203" cy="5849788"/>
            <a:chOff x="0" y="0"/>
            <a:chExt cx="2576646" cy="15406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6646" cy="1540685"/>
            </a:xfrm>
            <a:custGeom>
              <a:avLst/>
              <a:gdLst/>
              <a:ahLst/>
              <a:cxnLst/>
              <a:rect l="l" t="t" r="r" b="b"/>
              <a:pathLst>
                <a:path w="2576646" h="1540685">
                  <a:moveTo>
                    <a:pt x="44315" y="0"/>
                  </a:moveTo>
                  <a:lnTo>
                    <a:pt x="2532331" y="0"/>
                  </a:lnTo>
                  <a:cubicBezTo>
                    <a:pt x="2556806" y="0"/>
                    <a:pt x="2576646" y="19841"/>
                    <a:pt x="2576646" y="44315"/>
                  </a:cubicBezTo>
                  <a:lnTo>
                    <a:pt x="2576646" y="1496370"/>
                  </a:lnTo>
                  <a:cubicBezTo>
                    <a:pt x="2576646" y="1508123"/>
                    <a:pt x="2571977" y="1519395"/>
                    <a:pt x="2563667" y="1527705"/>
                  </a:cubicBezTo>
                  <a:cubicBezTo>
                    <a:pt x="2555356" y="1536016"/>
                    <a:pt x="2544084" y="1540685"/>
                    <a:pt x="2532331" y="1540685"/>
                  </a:cubicBezTo>
                  <a:lnTo>
                    <a:pt x="44315" y="1540685"/>
                  </a:lnTo>
                  <a:cubicBezTo>
                    <a:pt x="32562" y="1540685"/>
                    <a:pt x="21290" y="1536016"/>
                    <a:pt x="12980" y="1527705"/>
                  </a:cubicBezTo>
                  <a:cubicBezTo>
                    <a:pt x="4669" y="1519395"/>
                    <a:pt x="0" y="1508123"/>
                    <a:pt x="0" y="1496370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80" y="12980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576646" cy="1607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58200" y="2770206"/>
            <a:ext cx="830326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Upload audio/video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Automatic transcription via speech-to-text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Basic user profiles (role, interests)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Personalized summaries based on user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Core summarization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User-friendly web interface.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5616" y="3463481"/>
            <a:ext cx="4792026" cy="2250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76"/>
              </a:lnSpc>
            </a:pPr>
            <a:r>
              <a:rPr lang="en-US" sz="8800" b="1" spc="-272">
                <a:solidFill>
                  <a:srgbClr val="FFFFFF"/>
                </a:solidFill>
                <a:latin typeface="Telegraf" panose="020B0604020202020204" charset="0"/>
                <a:ea typeface="Open Sauce"/>
                <a:cs typeface="Open Sauce"/>
                <a:sym typeface="Open Sauce"/>
              </a:rPr>
              <a:t>MVP Product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1135" y="3340266"/>
            <a:ext cx="16648096" cy="6222037"/>
            <a:chOff x="0" y="0"/>
            <a:chExt cx="4384684" cy="12275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84684" cy="1227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6578" y="826281"/>
            <a:ext cx="16648096" cy="2096263"/>
            <a:chOff x="0" y="0"/>
            <a:chExt cx="4384684" cy="6731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58527" y="5583015"/>
            <a:ext cx="13785083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7020" y="1349673"/>
            <a:ext cx="16648096" cy="100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7599" b="1" spc="-34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Technologies</a:t>
            </a:r>
          </a:p>
        </p:txBody>
      </p:sp>
      <p:pic>
        <p:nvPicPr>
          <p:cNvPr id="6" name="Picture 5" descr="A blue and yellow snake logo&#10;&#10;Description automatically generated">
            <a:extLst>
              <a:ext uri="{FF2B5EF4-FFF2-40B4-BE49-F238E27FC236}">
                <a16:creationId xmlns:a16="http://schemas.microsoft.com/office/drawing/2014/main" id="{FF609C8D-E36B-355D-2BF8-2A3196AD0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172" y="4563893"/>
            <a:ext cx="2038350" cy="2168122"/>
          </a:xfrm>
          <a:prstGeom prst="rect">
            <a:avLst/>
          </a:prstGeom>
        </p:spPr>
      </p:pic>
      <p:pic>
        <p:nvPicPr>
          <p:cNvPr id="8" name="Picture 7" descr="A yellow and white logo&#10;&#10;Description automatically generated">
            <a:extLst>
              <a:ext uri="{FF2B5EF4-FFF2-40B4-BE49-F238E27FC236}">
                <a16:creationId xmlns:a16="http://schemas.microsoft.com/office/drawing/2014/main" id="{17FAD816-DCD6-A9DB-F7BE-23CE1CE6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01" y="4563893"/>
            <a:ext cx="2143125" cy="2168122"/>
          </a:xfrm>
          <a:prstGeom prst="rect">
            <a:avLst/>
          </a:prstGeom>
        </p:spPr>
      </p:pic>
      <p:pic>
        <p:nvPicPr>
          <p:cNvPr id="20" name="Picture 19" descr="A yellow and orange folded paper&#10;&#10;Description automatically generated">
            <a:extLst>
              <a:ext uri="{FF2B5EF4-FFF2-40B4-BE49-F238E27FC236}">
                <a16:creationId xmlns:a16="http://schemas.microsoft.com/office/drawing/2014/main" id="{1D8B007D-7B2F-2F6E-1BF0-C272C5659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626" y="4542754"/>
            <a:ext cx="2143125" cy="2189262"/>
          </a:xfrm>
          <a:prstGeom prst="rect">
            <a:avLst/>
          </a:prstGeom>
        </p:spPr>
      </p:pic>
      <p:pic>
        <p:nvPicPr>
          <p:cNvPr id="22" name="Picture 21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7052A412-0AC8-4A73-1360-C669478C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89" y="4542753"/>
            <a:ext cx="2143124" cy="2189262"/>
          </a:xfrm>
          <a:prstGeom prst="rect">
            <a:avLst/>
          </a:prstGeom>
        </p:spPr>
      </p:pic>
      <p:pic>
        <p:nvPicPr>
          <p:cNvPr id="24" name="Picture 23" descr="A white cat in a black circle&#10;&#10;Description automatically generated">
            <a:extLst>
              <a:ext uri="{FF2B5EF4-FFF2-40B4-BE49-F238E27FC236}">
                <a16:creationId xmlns:a16="http://schemas.microsoft.com/office/drawing/2014/main" id="{A9FCF01E-B3BB-8C15-1FE1-07993A2CA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135" y="4542754"/>
            <a:ext cx="2143125" cy="21892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F9B9FC-4221-D9EA-D1AB-EC23726A7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64" y="4542753"/>
            <a:ext cx="208893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98445-46CA-2FC6-86EA-FD15024CEE82}"/>
              </a:ext>
            </a:extLst>
          </p:cNvPr>
          <p:cNvSpPr txBox="1"/>
          <p:nvPr/>
        </p:nvSpPr>
        <p:spPr>
          <a:xfrm>
            <a:off x="1557353" y="7106960"/>
            <a:ext cx="162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REACT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CFFB3-E283-92B4-83DF-015DA3054F67}"/>
              </a:ext>
            </a:extLst>
          </p:cNvPr>
          <p:cNvSpPr txBox="1"/>
          <p:nvPr/>
        </p:nvSpPr>
        <p:spPr>
          <a:xfrm>
            <a:off x="4075744" y="7106960"/>
            <a:ext cx="2047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JavaScript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EF48DB-ECB1-7600-285C-682D74F30C98}"/>
              </a:ext>
            </a:extLst>
          </p:cNvPr>
          <p:cNvSpPr txBox="1"/>
          <p:nvPr/>
        </p:nvSpPr>
        <p:spPr>
          <a:xfrm>
            <a:off x="6939166" y="7106960"/>
            <a:ext cx="155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294F84-D08D-242E-03AF-B0F0220973C9}"/>
              </a:ext>
            </a:extLst>
          </p:cNvPr>
          <p:cNvSpPr txBox="1"/>
          <p:nvPr/>
        </p:nvSpPr>
        <p:spPr>
          <a:xfrm>
            <a:off x="9377531" y="7106960"/>
            <a:ext cx="1829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Firebase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B22097-0BCF-EDAB-1F09-1F9651BB520A}"/>
              </a:ext>
            </a:extLst>
          </p:cNvPr>
          <p:cNvSpPr txBox="1"/>
          <p:nvPr/>
        </p:nvSpPr>
        <p:spPr>
          <a:xfrm>
            <a:off x="12448564" y="7106960"/>
            <a:ext cx="1066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Jira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A7634C-140B-295C-C10F-BBD333D379F5}"/>
              </a:ext>
            </a:extLst>
          </p:cNvPr>
          <p:cNvSpPr txBox="1"/>
          <p:nvPr/>
        </p:nvSpPr>
        <p:spPr>
          <a:xfrm>
            <a:off x="14976516" y="7101108"/>
            <a:ext cx="155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GitHub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17964-7F33-2413-3FDD-D2CE68E92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8B083FE3-5508-2062-1E3A-3E530E21BD42}"/>
              </a:ext>
            </a:extLst>
          </p:cNvPr>
          <p:cNvSpPr txBox="1"/>
          <p:nvPr/>
        </p:nvSpPr>
        <p:spPr>
          <a:xfrm>
            <a:off x="819538" y="2341884"/>
            <a:ext cx="14817015" cy="6483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3151"/>
              </a:lnSpc>
            </a:pPr>
            <a:endParaRPr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92D36DE-FBB5-9A25-64E4-2D8F417A968C}"/>
              </a:ext>
            </a:extLst>
          </p:cNvPr>
          <p:cNvGrpSpPr/>
          <p:nvPr/>
        </p:nvGrpSpPr>
        <p:grpSpPr>
          <a:xfrm>
            <a:off x="838200" y="610941"/>
            <a:ext cx="16613882" cy="2784770"/>
            <a:chOff x="0" y="-284630"/>
            <a:chExt cx="1386636" cy="225149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741DC94-AE12-3310-33A7-02A311506620}"/>
                </a:ext>
              </a:extLst>
            </p:cNvPr>
            <p:cNvSpPr/>
            <p:nvPr/>
          </p:nvSpPr>
          <p:spPr>
            <a:xfrm>
              <a:off x="0" y="-28463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BDACDB0-4AEB-D8F2-B20E-98449F39E589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EB29F7D-3685-B93C-6CD4-B04D91878B65}"/>
              </a:ext>
            </a:extLst>
          </p:cNvPr>
          <p:cNvSpPr txBox="1"/>
          <p:nvPr/>
        </p:nvSpPr>
        <p:spPr>
          <a:xfrm>
            <a:off x="1443914" y="1600846"/>
            <a:ext cx="105918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Workflow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2" name="Content Placeholder 4" descr="Upload outline">
            <a:extLst>
              <a:ext uri="{FF2B5EF4-FFF2-40B4-BE49-F238E27FC236}">
                <a16:creationId xmlns:a16="http://schemas.microsoft.com/office/drawing/2014/main" id="{0D9BD5E5-D57F-DB6A-527B-44952954E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4967" y="5187058"/>
            <a:ext cx="1399586" cy="1399586"/>
          </a:xfrm>
          <a:prstGeom prst="rect">
            <a:avLst/>
          </a:prstGeom>
        </p:spPr>
      </p:pic>
      <p:pic>
        <p:nvPicPr>
          <p:cNvPr id="9" name="Graphic 8" descr="Thought bubble outline">
            <a:extLst>
              <a:ext uri="{FF2B5EF4-FFF2-40B4-BE49-F238E27FC236}">
                <a16:creationId xmlns:a16="http://schemas.microsoft.com/office/drawing/2014/main" id="{CAA1F86F-7034-C445-2D5B-426D209AE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2721" y="5345403"/>
            <a:ext cx="1281980" cy="1281980"/>
          </a:xfrm>
          <a:prstGeom prst="rect">
            <a:avLst/>
          </a:prstGeom>
        </p:spPr>
      </p:pic>
      <p:pic>
        <p:nvPicPr>
          <p:cNvPr id="11" name="Graphic 10" descr="Single gear outline">
            <a:extLst>
              <a:ext uri="{FF2B5EF4-FFF2-40B4-BE49-F238E27FC236}">
                <a16:creationId xmlns:a16="http://schemas.microsoft.com/office/drawing/2014/main" id="{A9E6EC2D-664B-EA39-DF4A-F9ECA7275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2662" y="5187058"/>
            <a:ext cx="1399586" cy="1399586"/>
          </a:xfrm>
          <a:prstGeom prst="rect">
            <a:avLst/>
          </a:prstGeom>
        </p:spPr>
      </p:pic>
      <p:pic>
        <p:nvPicPr>
          <p:cNvPr id="12" name="Graphic 11" descr="Head with gears outline">
            <a:extLst>
              <a:ext uri="{FF2B5EF4-FFF2-40B4-BE49-F238E27FC236}">
                <a16:creationId xmlns:a16="http://schemas.microsoft.com/office/drawing/2014/main" id="{A85B892F-0974-3BD6-689A-63B57944E1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49901" y="5187058"/>
            <a:ext cx="1399586" cy="1399586"/>
          </a:xfrm>
          <a:prstGeom prst="rect">
            <a:avLst/>
          </a:prstGeom>
        </p:spPr>
      </p:pic>
      <p:pic>
        <p:nvPicPr>
          <p:cNvPr id="13" name="Graphic 12" descr="Monitor outline">
            <a:extLst>
              <a:ext uri="{FF2B5EF4-FFF2-40B4-BE49-F238E27FC236}">
                <a16:creationId xmlns:a16="http://schemas.microsoft.com/office/drawing/2014/main" id="{A1D5A97A-B047-CAA2-5D6F-CAF55B0C19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54496" y="5174125"/>
            <a:ext cx="1303559" cy="1303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4275EA-1669-8377-DB3D-C4B3A51EFF01}"/>
              </a:ext>
            </a:extLst>
          </p:cNvPr>
          <p:cNvSpPr txBox="1"/>
          <p:nvPr/>
        </p:nvSpPr>
        <p:spPr>
          <a:xfrm>
            <a:off x="1232028" y="6962222"/>
            <a:ext cx="1670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Upload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B993F-61FF-31D3-E774-01A8F1881D4B}"/>
              </a:ext>
            </a:extLst>
          </p:cNvPr>
          <p:cNvSpPr txBox="1"/>
          <p:nvPr/>
        </p:nvSpPr>
        <p:spPr>
          <a:xfrm>
            <a:off x="3415104" y="6965134"/>
            <a:ext cx="27225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Speech to 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943368-7BD5-A3DC-6992-9CD92872DBD8}"/>
              </a:ext>
            </a:extLst>
          </p:cNvPr>
          <p:cNvSpPr txBox="1"/>
          <p:nvPr/>
        </p:nvSpPr>
        <p:spPr>
          <a:xfrm>
            <a:off x="6739814" y="6962222"/>
            <a:ext cx="33318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Personalization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EDCAD-7E60-9F7A-485B-6D1BF1B077A3}"/>
              </a:ext>
            </a:extLst>
          </p:cNvPr>
          <p:cNvSpPr txBox="1"/>
          <p:nvPr/>
        </p:nvSpPr>
        <p:spPr>
          <a:xfrm>
            <a:off x="10823682" y="6962223"/>
            <a:ext cx="3325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Summarization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4E188-02D2-DD37-FF03-3B042434BC19}"/>
              </a:ext>
            </a:extLst>
          </p:cNvPr>
          <p:cNvSpPr txBox="1"/>
          <p:nvPr/>
        </p:nvSpPr>
        <p:spPr>
          <a:xfrm>
            <a:off x="15142025" y="7013400"/>
            <a:ext cx="1913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Display</a:t>
            </a: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277063F5-1B41-C859-8A23-D7EAACA9F2CB}"/>
              </a:ext>
            </a:extLst>
          </p:cNvPr>
          <p:cNvGrpSpPr/>
          <p:nvPr/>
        </p:nvGrpSpPr>
        <p:grpSpPr>
          <a:xfrm>
            <a:off x="838200" y="3617928"/>
            <a:ext cx="16693974" cy="6249972"/>
            <a:chOff x="0" y="-106585"/>
            <a:chExt cx="4396767" cy="1334131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06B770D-6BEE-A0E5-DAB4-6568B3530FD6}"/>
                </a:ext>
              </a:extLst>
            </p:cNvPr>
            <p:cNvSpPr/>
            <p:nvPr/>
          </p:nvSpPr>
          <p:spPr>
            <a:xfrm>
              <a:off x="12083" y="-106585"/>
              <a:ext cx="4384684" cy="1227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8C92A1E7-3A35-79DD-D9E4-7A450AD5A3C2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018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87822-2C20-072B-E9B5-6BFABBAC4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867A49A-5470-C519-6B78-E4A7D067668C}"/>
              </a:ext>
            </a:extLst>
          </p:cNvPr>
          <p:cNvGrpSpPr/>
          <p:nvPr/>
        </p:nvGrpSpPr>
        <p:grpSpPr>
          <a:xfrm>
            <a:off x="1131336" y="3491830"/>
            <a:ext cx="16025328" cy="6271069"/>
            <a:chOff x="0" y="0"/>
            <a:chExt cx="2864571" cy="196686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099EA31-9942-6653-EF8A-2130D5794019}"/>
                </a:ext>
              </a:extLst>
            </p:cNvPr>
            <p:cNvSpPr/>
            <p:nvPr/>
          </p:nvSpPr>
          <p:spPr>
            <a:xfrm>
              <a:off x="0" y="0"/>
              <a:ext cx="2864571" cy="196686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  <a:ln>
              <a:solidFill>
                <a:schemeClr val="tx1"/>
              </a:solidFill>
            </a:ln>
          </p:spPr>
          <p:txBody>
            <a:bodyPr lIns="91440" tIns="45720" rIns="91440" bIns="45720" anchor="t"/>
            <a:lstStyle/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sz="3200">
                <a:solidFill>
                  <a:schemeClr val="bg1"/>
                </a:solidFill>
                <a:latin typeface="Telegraf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33C6066-9F1A-5832-3E03-A75734B3F96B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2AC6A2F-83F9-3EC3-7560-543AA06E2F93}"/>
              </a:ext>
            </a:extLst>
          </p:cNvPr>
          <p:cNvGrpSpPr/>
          <p:nvPr/>
        </p:nvGrpSpPr>
        <p:grpSpPr>
          <a:xfrm>
            <a:off x="1131336" y="488311"/>
            <a:ext cx="16025328" cy="3003519"/>
            <a:chOff x="0" y="-284630"/>
            <a:chExt cx="1386636" cy="225149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19616F-5CD1-2CA7-3EE5-BD205B5CC594}"/>
                </a:ext>
              </a:extLst>
            </p:cNvPr>
            <p:cNvSpPr/>
            <p:nvPr/>
          </p:nvSpPr>
          <p:spPr>
            <a:xfrm>
              <a:off x="0" y="-28463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C691C1C-5ACD-E633-E247-6A8C268AA70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5D992B8-E73D-D5FA-CA1A-55CC875A3920}"/>
              </a:ext>
            </a:extLst>
          </p:cNvPr>
          <p:cNvSpPr txBox="1"/>
          <p:nvPr/>
        </p:nvSpPr>
        <p:spPr>
          <a:xfrm>
            <a:off x="1447800" y="1485900"/>
            <a:ext cx="105918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Project Schedule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8EDEB6-8C27-B1C3-6067-D657E99DA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630144"/>
              </p:ext>
            </p:extLst>
          </p:nvPr>
        </p:nvGraphicFramePr>
        <p:xfrm>
          <a:off x="3040693" y="3492283"/>
          <a:ext cx="12192000" cy="1703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D84B47B-E9EB-A58F-6056-E9753C4AA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4922"/>
              </p:ext>
            </p:extLst>
          </p:nvPr>
        </p:nvGraphicFramePr>
        <p:xfrm>
          <a:off x="2011679" y="5372663"/>
          <a:ext cx="1426464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160">
                  <a:extLst>
                    <a:ext uri="{9D8B030D-6E8A-4147-A177-3AD203B41FA5}">
                      <a16:colId xmlns:a16="http://schemas.microsoft.com/office/drawing/2014/main" val="1934587878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3711847315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1879404882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1242629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/>
                        <a:t>Sprint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Sprint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Sprint 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Sprint 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09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/>
                        <a:t>Daliy Scrum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Daliy Scrum call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Daliy Scrum call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Daliy Scrum call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/>
                        <a:t>Sprint Retrospective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Sprint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Planning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Planning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10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Retrospective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Retrospective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Retrospective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47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Product development (Frontend, ML model, Backend)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Product development (Integration of components)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Final Product development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21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13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23307-279A-06CE-683D-046460A1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7741A7B5-E2B2-C03B-350C-2787FD650AEE}"/>
              </a:ext>
            </a:extLst>
          </p:cNvPr>
          <p:cNvGrpSpPr/>
          <p:nvPr/>
        </p:nvGrpSpPr>
        <p:grpSpPr>
          <a:xfrm>
            <a:off x="973493" y="342900"/>
            <a:ext cx="16341014" cy="21336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05C05C2-F3BC-D3D6-C133-BB9F7FD9C1B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F9B3CA0-7B0E-1BCD-5018-48C106F81107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97BCABB-FA57-0674-8F4E-542556FF0379}"/>
              </a:ext>
            </a:extLst>
          </p:cNvPr>
          <p:cNvSpPr txBox="1"/>
          <p:nvPr/>
        </p:nvSpPr>
        <p:spPr>
          <a:xfrm>
            <a:off x="1371600" y="942457"/>
            <a:ext cx="13487400" cy="934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8000" b="1">
                <a:solidFill>
                  <a:schemeClr val="bg1"/>
                </a:solidFill>
                <a:latin typeface="Telegraf" panose="020B0604020202020204" charset="0"/>
              </a:rPr>
              <a:t>Team Working Agreement</a:t>
            </a:r>
            <a:endParaRPr lang="en-US" sz="8000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9" name="Picture 8" descr="A document with text on it&#10;&#10;Description automatically generated">
            <a:extLst>
              <a:ext uri="{FF2B5EF4-FFF2-40B4-BE49-F238E27FC236}">
                <a16:creationId xmlns:a16="http://schemas.microsoft.com/office/drawing/2014/main" id="{26FCA335-9110-4AF6-1B05-82A87674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779056"/>
            <a:ext cx="12649200" cy="71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4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B8C17C-2631-79B7-5B4F-E77B904F1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FA6DE07-5357-3316-FDFF-CB8311B3FC3F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B5CFB11-33D8-34D2-F730-CB87FFD1BDBA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91D0C17-8238-A7B8-3E25-E0E8A784A547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4E15512-FC58-71FF-9DE8-5FE61B38906B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D101B8C-FE51-1769-8E02-9149D49FA936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8FAC34-08E4-B109-4215-E6AEC03D1C1E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943C8A10-A355-1CCF-253C-4AB4EEC58F0E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Figma Design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61B75C-FEAA-A057-BBB7-C9F70D91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" t="4534" r="911" b="5541"/>
          <a:stretch/>
        </p:blipFill>
        <p:spPr>
          <a:xfrm>
            <a:off x="1237903" y="3444447"/>
            <a:ext cx="16006981" cy="602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48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788BA8-11C9-1253-F1E4-B4CFF1979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7A8033E-C421-9190-60E5-A58F3024F4DB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844D2F3-11D0-35FE-F098-399063455008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9DD246C-8F15-E84A-BDED-0B29A2C94784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95FA21B-88DD-96AC-EDD8-C921E80E2358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9B67171-4DD0-D963-4F47-C8024D3E911F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2915E17-33A0-71FA-F427-F446ED29BD55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CC07B8A-B220-AF67-6B0D-C5564FA60F48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Figma Design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771E76-5320-2E41-92D8-1AB24DCA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" t="4166" r="-124" b="6062"/>
          <a:stretch/>
        </p:blipFill>
        <p:spPr>
          <a:xfrm>
            <a:off x="1235102" y="3309034"/>
            <a:ext cx="16012375" cy="62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4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D95A1-02F8-DD74-176F-81878963E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B05D5D6-5A07-CDBC-DB44-13A0543A1FB1}"/>
              </a:ext>
            </a:extLst>
          </p:cNvPr>
          <p:cNvGrpSpPr/>
          <p:nvPr/>
        </p:nvGrpSpPr>
        <p:grpSpPr>
          <a:xfrm>
            <a:off x="1049693" y="3550024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B6A3154-09F6-D7D7-500E-AF49A51E9039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45A8B22-E5D1-04E6-F184-4FCBD228B438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6992BE2-E928-DCD5-F3A6-BFA8FAF497AC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F36661C-D962-1724-4C23-7B37CDFCDFF7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C7241F5-84FF-FB09-FE7E-E558505CAE22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E2ABDB3-D85C-7687-78DF-EFA9512E1324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Figma Design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3CB524-E98B-064C-60B7-9D1A1054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" t="4629" r="1930" b="5080"/>
          <a:stretch/>
        </p:blipFill>
        <p:spPr>
          <a:xfrm>
            <a:off x="1060364" y="3854497"/>
            <a:ext cx="16186965" cy="57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9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F86ED-82E0-155F-8835-102371A8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44C041-9338-3E70-9E35-DD12E704DB71}"/>
              </a:ext>
            </a:extLst>
          </p:cNvPr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83866E6-C42E-55D2-83F8-1557937D07FA}"/>
                </a:ext>
              </a:extLst>
            </p:cNvPr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7382C28-5817-2A7C-201F-6B584019B1A6}"/>
                </a:ext>
              </a:extLst>
            </p:cNvPr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6E4D1F-51E8-3757-DB1B-D95FCBD7AA8F}"/>
              </a:ext>
            </a:extLst>
          </p:cNvPr>
          <p:cNvGrpSpPr/>
          <p:nvPr/>
        </p:nvGrpSpPr>
        <p:grpSpPr>
          <a:xfrm>
            <a:off x="787657" y="4115766"/>
            <a:ext cx="16698519" cy="5595406"/>
            <a:chOff x="0" y="-44000"/>
            <a:chExt cx="4397964" cy="133154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5EE97BA-B38F-A77B-ED91-4F698BA5EED2}"/>
                </a:ext>
              </a:extLst>
            </p:cNvPr>
            <p:cNvSpPr/>
            <p:nvPr/>
          </p:nvSpPr>
          <p:spPr>
            <a:xfrm>
              <a:off x="4427" y="-44000"/>
              <a:ext cx="4393537" cy="1331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 lIns="91440" tIns="45720" rIns="91440" bIns="45720" anchor="t"/>
            <a:lstStyle/>
            <a:p>
              <a:pPr algn="ctr"/>
              <a:endParaRPr lang="en-US" sz="2800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BDF0A53-CA1E-5DFD-4B11-5A44891FE2AE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A172A43-2AE8-B3A3-1F50-CD92D857D42D}"/>
              </a:ext>
            </a:extLst>
          </p:cNvPr>
          <p:cNvGrpSpPr/>
          <p:nvPr/>
        </p:nvGrpSpPr>
        <p:grpSpPr>
          <a:xfrm>
            <a:off x="825757" y="1119479"/>
            <a:ext cx="16648096" cy="2555903"/>
            <a:chOff x="0" y="0"/>
            <a:chExt cx="4384684" cy="67316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FB8E4B4-DFAB-7814-7A38-13BB7BDAE5C9}"/>
                </a:ext>
              </a:extLst>
            </p:cNvPr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2D00429-3888-2F75-02A6-7A2A283BE17E}"/>
                </a:ext>
              </a:extLst>
            </p:cNvPr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EEC4662A-F82F-C674-38B9-A2B3657A3A31}"/>
              </a:ext>
            </a:extLst>
          </p:cNvPr>
          <p:cNvSpPr txBox="1"/>
          <p:nvPr/>
        </p:nvSpPr>
        <p:spPr>
          <a:xfrm>
            <a:off x="427020" y="2028142"/>
            <a:ext cx="16648096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9600" b="1" spc="-34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Agenda</a:t>
            </a:r>
          </a:p>
        </p:txBody>
      </p:sp>
      <p:graphicFrame>
        <p:nvGraphicFramePr>
          <p:cNvPr id="1022" name="Table 1021">
            <a:extLst>
              <a:ext uri="{FF2B5EF4-FFF2-40B4-BE49-F238E27FC236}">
                <a16:creationId xmlns:a16="http://schemas.microsoft.com/office/drawing/2014/main" id="{1B932AD9-8528-59BF-9499-6DE96E499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8569"/>
              </p:ext>
            </p:extLst>
          </p:nvPr>
        </p:nvGraphicFramePr>
        <p:xfrm>
          <a:off x="1748117" y="4202206"/>
          <a:ext cx="14769144" cy="5344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4572">
                  <a:extLst>
                    <a:ext uri="{9D8B030D-6E8A-4147-A177-3AD203B41FA5}">
                      <a16:colId xmlns:a16="http://schemas.microsoft.com/office/drawing/2014/main" val="3869727640"/>
                    </a:ext>
                  </a:extLst>
                </a:gridCol>
                <a:gridCol w="7384572">
                  <a:extLst>
                    <a:ext uri="{9D8B030D-6E8A-4147-A177-3AD203B41FA5}">
                      <a16:colId xmlns:a16="http://schemas.microsoft.com/office/drawing/2014/main" val="319923316"/>
                    </a:ext>
                  </a:extLst>
                </a:gridCol>
              </a:tblGrid>
              <a:tr h="772198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4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Problem Statement</a:t>
                      </a:r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8. Figma Design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6224"/>
                  </a:ext>
                </a:extLst>
              </a:tr>
              <a:tr h="683097"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2. </a:t>
                      </a:r>
                      <a:r>
                        <a:rPr lang="en-US" sz="4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Project Description</a:t>
                      </a:r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9. </a:t>
                      </a:r>
                      <a:r>
                        <a:rPr lang="en-US" sz="4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Diagrams</a:t>
                      </a:r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98241"/>
                  </a:ext>
                </a:extLst>
              </a:tr>
              <a:tr h="683097"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3. </a:t>
                      </a:r>
                      <a:r>
                        <a:rPr lang="en-US" sz="4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Persona</a:t>
                      </a:r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10. </a:t>
                      </a:r>
                      <a:r>
                        <a:rPr lang="en-US" sz="4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Sprint 1 Recap</a:t>
                      </a:r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9998"/>
                  </a:ext>
                </a:extLst>
              </a:tr>
              <a:tr h="683097"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4. </a:t>
                      </a:r>
                      <a:r>
                        <a:rPr lang="en-US" sz="4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MVP</a:t>
                      </a:r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11. </a:t>
                      </a:r>
                      <a:r>
                        <a:rPr lang="en-US" sz="4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Burndown Charts</a:t>
                      </a:r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448459"/>
                  </a:ext>
                </a:extLst>
              </a:tr>
              <a:tr h="683097"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5. </a:t>
                      </a:r>
                      <a:r>
                        <a:rPr lang="en-US" sz="4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Technologies &amp; Algorithm</a:t>
                      </a:r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12. </a:t>
                      </a:r>
                      <a:r>
                        <a:rPr lang="en-US" sz="4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Sprint Retrospective</a:t>
                      </a:r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09850"/>
                  </a:ext>
                </a:extLst>
              </a:tr>
              <a:tr h="683097"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6. </a:t>
                      </a:r>
                      <a:r>
                        <a:rPr lang="en-US" sz="4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Project Schedule</a:t>
                      </a:r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13. Project Demo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506057"/>
                  </a:ext>
                </a:extLst>
              </a:tr>
              <a:tr h="623697">
                <a:tc>
                  <a:txBody>
                    <a:bodyPr/>
                    <a:lstStyle/>
                    <a:p>
                      <a:r>
                        <a:rPr lang="en-US" sz="4400" b="1">
                          <a:solidFill>
                            <a:schemeClr val="bg1"/>
                          </a:solidFill>
                        </a:rPr>
                        <a:t>7. </a:t>
                      </a:r>
                      <a:r>
                        <a:rPr lang="en-US" sz="4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Teamwork Agreement</a:t>
                      </a:r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06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05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6277D-05A7-2422-0B98-11013E96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A7E96A46-3131-148D-6BC6-74FC972F1BDC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F34E92-4E5B-A73F-6DAE-7C4716A2CC4E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9B611D-D4F3-56E5-1F47-1CDA2B0DCC60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7E29E8D-B59C-BD55-63C1-69BDAECDDD22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Architecture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86921F7E-9E41-08B9-9583-3F800B15B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97" y="2952343"/>
            <a:ext cx="10325727" cy="70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28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CCCF5-3051-4DC7-3646-F719E376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C7626B99-847F-5C98-6C2D-CBA381418FB4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1C060A9-5E99-A8E1-EA34-A7F2A035AAF3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44B4EE7-AC13-C6E2-5D0E-21077AFA9EB1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6973ABE-D6E5-C00D-15B3-0D7CBF56CFF5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Context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diagram of a quick recap&#10;&#10;AI-generated content may be incorrect.">
            <a:extLst>
              <a:ext uri="{FF2B5EF4-FFF2-40B4-BE49-F238E27FC236}">
                <a16:creationId xmlns:a16="http://schemas.microsoft.com/office/drawing/2014/main" id="{2BF7BA9B-3434-3F6B-A47A-94953966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224" y="2906806"/>
            <a:ext cx="13019553" cy="702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2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3E802-E1B5-A996-23DB-09AF9DBAA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AE67182-3B2C-8833-5989-2C32B22E3630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8721C4B-C438-6C8F-0592-86200B3BD428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87A9D6D-3926-6635-76FA-37533B883C08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69C26A9-3A62-A222-C8BE-F27BA812656B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ER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C231F436-497F-225C-A5C2-231A944F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51" y="2949023"/>
            <a:ext cx="12791859" cy="69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91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80CA6-70B9-D7B1-4367-18526BE9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19F0DF82-60D8-0769-55DD-33F4CE774A79}"/>
              </a:ext>
            </a:extLst>
          </p:cNvPr>
          <p:cNvGrpSpPr/>
          <p:nvPr/>
        </p:nvGrpSpPr>
        <p:grpSpPr>
          <a:xfrm>
            <a:off x="1243124" y="663332"/>
            <a:ext cx="16070953" cy="1721224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504EFC-A067-A713-F40B-865947424E00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C27ADF-5AC5-E6FE-1D31-48A02D30B4AA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AE48DA5B-C8BA-C395-4A23-8976F0746C66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Sequence 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9" name="Picture 8" descr="A diagram of a user flow&#10;&#10;AI-generated content may be incorrect.">
            <a:extLst>
              <a:ext uri="{FF2B5EF4-FFF2-40B4-BE49-F238E27FC236}">
                <a16:creationId xmlns:a16="http://schemas.microsoft.com/office/drawing/2014/main" id="{4DDB0423-E289-1C7D-D583-D10E7482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79" y="2575415"/>
            <a:ext cx="12419779" cy="69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1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14A24-3EBA-351C-7A01-6DF14FA8D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C959D10-A373-ED43-321F-2D62871A53BE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B994D93-C4F0-60EB-ABD6-67E45576DCB1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A81595F-4D68-D468-F082-4E6D3C17BEFE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AC862E8-31FD-9BB8-EF3E-F69E3E982DC4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DD93247-F4FE-6BD9-E306-A1D50DAE8BDB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3DDFB8-53D4-E45C-40A7-301B448B2528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1201E8C-6AAE-E336-6FB4-5BBF936C8236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</a:rPr>
              <a:t>State Diagram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2" name="Picture 1" descr="A diagram of a software development">
            <a:extLst>
              <a:ext uri="{FF2B5EF4-FFF2-40B4-BE49-F238E27FC236}">
                <a16:creationId xmlns:a16="http://schemas.microsoft.com/office/drawing/2014/main" id="{AA3DCA57-EE58-E0E7-0D80-D97CC50D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96" y="3324225"/>
            <a:ext cx="15998676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88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518FD-EA7F-E3F1-B09E-7C620CDB6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F93BB437-58F4-EDFA-55DC-3F9BBA6F5C33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2A077CF-C2EB-8612-270B-FA54A69E5F6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4AA265C-7E3F-5B34-184F-46C68B2AC784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B038BD0-B81C-DA3C-7D02-7A938FAABB66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</a:rPr>
              <a:t>Class Diagram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E02C8CD3-7F56-6762-AE24-9AD2E5A7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62" y="2912688"/>
            <a:ext cx="11592485" cy="70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3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382FB1-69C3-8BA8-AFAE-41B37B175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364B4FD-DDBE-3D68-994E-93B40A4465E1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EE3FCE6-E0E0-DFBF-5AF7-C3503E776C0C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BF734BD-F845-C89D-4622-CC4948EA6A1D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E646253-8FD0-44F4-569D-5827D0D647EB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73066C0-EB8F-3210-D368-18F1451966CF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146A58-6B84-D982-C6E4-80438268C82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7289DBA7-B072-8145-0D04-722587DD7CD3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Product Backlog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37AFBA-BDA9-1A3A-984D-0E8E8501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1" t="-238" r="151" b="-179"/>
          <a:stretch/>
        </p:blipFill>
        <p:spPr>
          <a:xfrm>
            <a:off x="1051904" y="3322159"/>
            <a:ext cx="16180513" cy="62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15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B9EF2-8000-E053-0B9C-1F35ABBAA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EE925F9-87CE-7E36-0150-E4D6F51CC68C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52A0AF-C256-66CD-9BBA-29015065F160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0766905-EFD1-ADA4-B429-632858379FD8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8BD38D1-F6ED-24B5-2E35-41A453EE5092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B5FC8A5-946C-EA0F-5382-360F0C1FA05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DB4A36-EB28-EC3B-51DB-17FFC08A4FE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A9C3A668-6D91-21EC-ED3D-180A507D0197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Product Backlog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745CF-1708-307C-E97D-6235E43E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4" r="95" b="-171"/>
          <a:stretch/>
        </p:blipFill>
        <p:spPr>
          <a:xfrm>
            <a:off x="1054209" y="3322725"/>
            <a:ext cx="16346717" cy="62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92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F61E13-C398-E230-F8C5-F13F62E2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9881E36-EC60-8B92-B51F-517B948C75E2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183B675-EB40-ABBA-058D-DBC201B95AAB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11A2C5A-7C7E-43D5-BEB0-DB2A7DF5FFA5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53B30FD-7072-F468-D1F3-D6134DDA52B4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Product Backlog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E0675D-A749-4249-1E09-3E9EE5F2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0" r="276" b="293"/>
          <a:stretch/>
        </p:blipFill>
        <p:spPr>
          <a:xfrm>
            <a:off x="1366532" y="3117431"/>
            <a:ext cx="15540148" cy="60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4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F49BB-76D6-94D6-BEB3-78D130666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1882EDF0-A01B-BC33-EF21-785D470D73AF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BD27908-34DC-A87F-5187-3EA47673B49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85418DB-8DFE-B3F0-93D4-3686C96B2259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47A7F57-DB4F-BEFB-BCD0-F9EC10F7FB53}"/>
              </a:ext>
            </a:extLst>
          </p:cNvPr>
          <p:cNvSpPr txBox="1"/>
          <p:nvPr/>
        </p:nvSpPr>
        <p:spPr>
          <a:xfrm>
            <a:off x="1524000" y="1409700"/>
            <a:ext cx="126365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1 User Stories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AF2129-68DD-F708-1583-2D3E0D14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4" r="-95" b="297"/>
          <a:stretch/>
        </p:blipFill>
        <p:spPr>
          <a:xfrm>
            <a:off x="1048077" y="3600450"/>
            <a:ext cx="16374382" cy="570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5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4114" y="8572500"/>
            <a:ext cx="5061858" cy="1403884"/>
            <a:chOff x="0" y="-66675"/>
            <a:chExt cx="1981811" cy="7860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2086" y="2972386"/>
            <a:ext cx="4963886" cy="5142914"/>
          </a:xfrm>
          <a:custGeom>
            <a:avLst/>
            <a:gdLst/>
            <a:ahLst/>
            <a:cxnLst/>
            <a:rect l="l" t="t" r="r" b="b"/>
            <a:pathLst>
              <a:path w="1165771" h="645511">
                <a:moveTo>
                  <a:pt x="57617" y="0"/>
                </a:moveTo>
                <a:lnTo>
                  <a:pt x="1108154" y="0"/>
                </a:lnTo>
                <a:cubicBezTo>
                  <a:pt x="1123435" y="0"/>
                  <a:pt x="1138090" y="6070"/>
                  <a:pt x="1148896" y="16876"/>
                </a:cubicBezTo>
                <a:cubicBezTo>
                  <a:pt x="1159701" y="27681"/>
                  <a:pt x="1165771" y="42336"/>
                  <a:pt x="1165771" y="57617"/>
                </a:cubicBezTo>
                <a:lnTo>
                  <a:pt x="1165771" y="587894"/>
                </a:lnTo>
                <a:cubicBezTo>
                  <a:pt x="1165771" y="603175"/>
                  <a:pt x="1159701" y="617830"/>
                  <a:pt x="1148896" y="628635"/>
                </a:cubicBezTo>
                <a:cubicBezTo>
                  <a:pt x="1138090" y="639441"/>
                  <a:pt x="1123435" y="645511"/>
                  <a:pt x="1108154" y="645511"/>
                </a:cubicBezTo>
                <a:lnTo>
                  <a:pt x="57617" y="645511"/>
                </a:lnTo>
                <a:cubicBezTo>
                  <a:pt x="42336" y="645511"/>
                  <a:pt x="27681" y="639441"/>
                  <a:pt x="16876" y="628635"/>
                </a:cubicBezTo>
                <a:cubicBezTo>
                  <a:pt x="6070" y="617830"/>
                  <a:pt x="0" y="603175"/>
                  <a:pt x="0" y="587894"/>
                </a:cubicBezTo>
                <a:lnTo>
                  <a:pt x="0" y="57617"/>
                </a:lnTo>
                <a:cubicBezTo>
                  <a:pt x="0" y="42336"/>
                  <a:pt x="6070" y="27681"/>
                  <a:pt x="16876" y="16876"/>
                </a:cubicBezTo>
                <a:cubicBezTo>
                  <a:pt x="27681" y="6070"/>
                  <a:pt x="42336" y="0"/>
                  <a:pt x="57617" y="0"/>
                </a:cubicBezTo>
                <a:close/>
              </a:path>
            </a:pathLst>
          </a:custGeom>
          <a:blipFill>
            <a:blip r:embed="rId2"/>
            <a:stretch>
              <a:fillRect t="-4970" b="-15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6AA7989C-27F5-71AA-5AAF-6B2F1D7D8E9C}"/>
              </a:ext>
            </a:extLst>
          </p:cNvPr>
          <p:cNvGrpSpPr/>
          <p:nvPr/>
        </p:nvGrpSpPr>
        <p:grpSpPr>
          <a:xfrm>
            <a:off x="6544372" y="8691576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FE9928F-09AB-7C46-94C9-71C9F0AC000A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0B5753C-D505-8DDB-F9B3-2B3CB0407EE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9463E71A-39B3-97B8-2C21-ED0525E8E92C}"/>
              </a:ext>
            </a:extLst>
          </p:cNvPr>
          <p:cNvGrpSpPr/>
          <p:nvPr/>
        </p:nvGrpSpPr>
        <p:grpSpPr>
          <a:xfrm>
            <a:off x="12483357" y="8691576"/>
            <a:ext cx="5031757" cy="1284808"/>
            <a:chOff x="0" y="0"/>
            <a:chExt cx="1981811" cy="719403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DCFF8A9-F08B-AC08-57BA-23F0F0BCCFB0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3D047D13-2454-BAA1-A067-F08E39DBAC66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A471638F-587E-0E25-F13C-22FD83226D92}"/>
              </a:ext>
            </a:extLst>
          </p:cNvPr>
          <p:cNvGrpSpPr/>
          <p:nvPr/>
        </p:nvGrpSpPr>
        <p:grpSpPr>
          <a:xfrm>
            <a:off x="12464143" y="2950614"/>
            <a:ext cx="5050971" cy="5164686"/>
            <a:chOff x="0" y="0"/>
            <a:chExt cx="1165771" cy="64551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9E88CE61-D88D-E6F9-10CB-07E57B034262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91F4AF6-D946-16F3-A51E-EE697ED3501A}"/>
              </a:ext>
            </a:extLst>
          </p:cNvPr>
          <p:cNvSpPr txBox="1"/>
          <p:nvPr/>
        </p:nvSpPr>
        <p:spPr>
          <a:xfrm>
            <a:off x="6709349" y="8747391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Navya Nayak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ML Engineer/ Scrum Master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BA65CB-D874-FB91-79C8-CF19D0D65E2A}"/>
              </a:ext>
            </a:extLst>
          </p:cNvPr>
          <p:cNvSpPr txBox="1"/>
          <p:nvPr/>
        </p:nvSpPr>
        <p:spPr>
          <a:xfrm>
            <a:off x="12572000" y="8797387"/>
            <a:ext cx="4999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Madhu Kiran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Frontend Engineer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532F42-931F-1354-94DF-DC628052B59D}"/>
              </a:ext>
            </a:extLst>
          </p:cNvPr>
          <p:cNvSpPr txBox="1"/>
          <p:nvPr/>
        </p:nvSpPr>
        <p:spPr>
          <a:xfrm>
            <a:off x="772885" y="8794808"/>
            <a:ext cx="512173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20">
                <a:solidFill>
                  <a:schemeClr val="bg1"/>
                </a:solidFill>
                <a:latin typeface="Telegraf" panose="020B0604020202020204" charset="0"/>
              </a:rPr>
              <a:t>Naveen Nayak</a:t>
            </a:r>
            <a:br>
              <a:rPr lang="en-US" sz="272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720">
                <a:solidFill>
                  <a:schemeClr val="bg1"/>
                </a:solidFill>
                <a:latin typeface="Telegraf" panose="020B0604020202020204" charset="0"/>
              </a:rPr>
              <a:t>Team Lead/ Backend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E0978-FA72-A8DB-BB80-31427513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84" b="20543"/>
          <a:stretch/>
        </p:blipFill>
        <p:spPr>
          <a:xfrm>
            <a:off x="6653114" y="2994660"/>
            <a:ext cx="4963886" cy="5120640"/>
          </a:xfrm>
          <a:prstGeom prst="rect">
            <a:avLst/>
          </a:prstGeom>
        </p:spPr>
      </p:pic>
      <p:pic>
        <p:nvPicPr>
          <p:cNvPr id="12" name="Picture 11" descr="A person standing outside a building&#10;&#10;Description automatically generated">
            <a:extLst>
              <a:ext uri="{FF2B5EF4-FFF2-40B4-BE49-F238E27FC236}">
                <a16:creationId xmlns:a16="http://schemas.microsoft.com/office/drawing/2014/main" id="{4F4E7987-618D-4441-913D-FD94F1370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9375" r="20448" b="-449"/>
          <a:stretch/>
        </p:blipFill>
        <p:spPr>
          <a:xfrm>
            <a:off x="842087" y="2994660"/>
            <a:ext cx="4593828" cy="5143500"/>
          </a:xfrm>
          <a:prstGeom prst="rect">
            <a:avLst/>
          </a:prstGeom>
        </p:spPr>
      </p:pic>
      <p:pic>
        <p:nvPicPr>
          <p:cNvPr id="16" name="Picture 15" descr="A person standing in a city&#10;&#10;Description automatically generated">
            <a:extLst>
              <a:ext uri="{FF2B5EF4-FFF2-40B4-BE49-F238E27FC236}">
                <a16:creationId xmlns:a16="http://schemas.microsoft.com/office/drawing/2014/main" id="{E1EA1122-46DA-D20C-4CA2-F31A11F69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8979" r="-39" b="-395"/>
          <a:stretch/>
        </p:blipFill>
        <p:spPr>
          <a:xfrm>
            <a:off x="12482030" y="2932859"/>
            <a:ext cx="5033084" cy="5303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3E6D3-B91E-192D-7A3E-1D2779EEE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27F7CAE3-8023-B1A8-D1C0-E70A3EC66F58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7B7EC-FD3B-4646-AEE7-FBE9F15D260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3D3826-7A28-5D24-47AD-2E9FB2AE4841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4500837-D041-D9F9-1E3A-96799439049C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9F6F89-00AA-F6BE-74AC-766C8FE9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8" y="3313299"/>
            <a:ext cx="17611725" cy="58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27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6283F9-2DC6-2A2E-1EA9-3B7A7B06A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9AD34F6B-4982-92A7-F6DD-39DF48AD8324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06A817B-B733-4A3E-CD08-337AB553E36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3AA6058-2E98-00CA-C50C-48FC80B21E15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07D06A82-9E65-C69C-1326-AD440A964F21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673061-8CFB-3AC2-711E-5D079BB9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58" r="89" b="-351"/>
          <a:stretch/>
        </p:blipFill>
        <p:spPr>
          <a:xfrm>
            <a:off x="328613" y="3922148"/>
            <a:ext cx="17615137" cy="46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76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968A6-DBA5-296C-A650-ACD4A337D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CE3D3F5A-D7B4-DB56-F182-B5CA6E9E4DEF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BF221F-299B-4F04-4D07-6A53DFBDD5AE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A3C2D15-B1C5-EF1C-6E7F-FA9F75FE6CD3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4F06EBA-B407-E6B5-2220-CF2F5D531B2D}"/>
              </a:ext>
            </a:extLst>
          </p:cNvPr>
          <p:cNvSpPr txBox="1"/>
          <p:nvPr/>
        </p:nvSpPr>
        <p:spPr>
          <a:xfrm>
            <a:off x="1238250" y="922244"/>
            <a:ext cx="15817102" cy="1819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7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1 Stories Completed / Not Completed</a:t>
            </a:r>
            <a:endParaRPr lang="en-US" sz="7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screenshot of a screen shot&#10;&#10;AI-generated content may be incorrect.">
            <a:extLst>
              <a:ext uri="{FF2B5EF4-FFF2-40B4-BE49-F238E27FC236}">
                <a16:creationId xmlns:a16="http://schemas.microsoft.com/office/drawing/2014/main" id="{9CDED096-E158-53D8-BD78-4D3C23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960" y="2945331"/>
            <a:ext cx="13273597" cy="70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06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64482-32BA-8269-CFA8-46718FD07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CF191BA-CECD-2E15-6875-EBE67FAF86F4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17FF63-4E6D-6DFC-481B-28EE5E2E8184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16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pPr algn="just"/>
              <a:r>
                <a:rPr lang="en-US" sz="2400" b="1">
                  <a:solidFill>
                    <a:schemeClr val="bg1"/>
                  </a:solidFill>
                  <a:latin typeface="Telegraf"/>
                </a:rPr>
                <a:t>Sprint 1 velocity</a:t>
              </a:r>
            </a:p>
            <a:p>
              <a:pPr algn="just"/>
              <a:r>
                <a:rPr lang="en-US" sz="2400" b="1">
                  <a:solidFill>
                    <a:schemeClr val="bg1"/>
                  </a:solidFill>
                  <a:latin typeface="Telegraf"/>
                </a:rPr>
                <a:t>Total story points:</a:t>
              </a:r>
              <a:r>
                <a:rPr lang="en-US" sz="2400">
                  <a:solidFill>
                    <a:schemeClr val="bg1"/>
                  </a:solidFill>
                  <a:latin typeface="Telegraf"/>
                </a:rPr>
                <a:t> 45</a:t>
              </a:r>
            </a:p>
            <a:p>
              <a:pPr algn="just"/>
              <a:r>
                <a:rPr lang="en-US" sz="2400" b="1">
                  <a:solidFill>
                    <a:schemeClr val="bg1"/>
                  </a:solidFill>
                  <a:latin typeface="Telegraf"/>
                </a:rPr>
                <a:t>Completed User Stories: </a:t>
              </a:r>
            </a:p>
            <a:p>
              <a:pPr marL="342900" indent="-342900" algn="just">
                <a:buFont typeface="Arial"/>
                <a:buChar char="•"/>
              </a:pPr>
              <a:r>
                <a:rPr lang="en-US" sz="2400">
                  <a:solidFill>
                    <a:schemeClr val="bg1"/>
                  </a:solidFill>
                  <a:latin typeface="Telegraf"/>
                </a:rPr>
                <a:t> </a:t>
              </a: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React + Vite setup - 3points</a:t>
              </a:r>
            </a:p>
            <a:p>
              <a:pPr marL="342900" indent="-342900" algn="just">
                <a:buFont typeface="Arial"/>
                <a:buChar char="•"/>
              </a:pP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 Figma UI design – 2 points</a:t>
              </a:r>
              <a:endParaRPr lang="en-US" sz="240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342900" indent="-342900" algn="just">
                <a:buFont typeface="Arial"/>
                <a:buChar char="•"/>
              </a:pP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 Homepage front-end – 2 points</a:t>
              </a:r>
              <a:endParaRPr lang="en-US" sz="240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342900" indent="-342900" algn="just">
                <a:buFont typeface="Arial"/>
                <a:buChar char="•"/>
              </a:pP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 User Registration and Login Flow – 4 points</a:t>
              </a:r>
              <a:endParaRPr lang="en-US" sz="240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342900" indent="-342900" algn="just">
                <a:buFont typeface="Arial"/>
                <a:buChar char="•"/>
              </a:pPr>
              <a:r>
                <a:rPr lang="en-US" sz="24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 </a:t>
              </a: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Firebase Storage setup – 3 points</a:t>
              </a:r>
              <a:endParaRPr lang="en-US" sz="2400">
                <a:solidFill>
                  <a:schemeClr val="bg1"/>
                </a:solidFill>
                <a:latin typeface="Calibri"/>
                <a:ea typeface="Calibri"/>
                <a:cs typeface="Calibri"/>
              </a:endParaRPr>
            </a:p>
            <a:p>
              <a:pPr marL="342900" indent="-342900" algn="just">
                <a:buFont typeface="Arial"/>
                <a:buChar char="•"/>
              </a:pPr>
              <a:r>
                <a:rPr lang="en-US" sz="24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 </a:t>
              </a: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Progress Bar Front-End – 2 points</a:t>
              </a:r>
              <a:endParaRPr lang="en-US" sz="2400">
                <a:solidFill>
                  <a:schemeClr val="bg1"/>
                </a:solidFill>
                <a:latin typeface="Calibri"/>
                <a:ea typeface="Calibri"/>
                <a:cs typeface="Calibri"/>
              </a:endParaRPr>
            </a:p>
            <a:p>
              <a:pPr marL="342900" indent="-342900" algn="just">
                <a:buFont typeface="Arial"/>
                <a:buChar char="•"/>
              </a:pPr>
              <a:r>
                <a:rPr lang="en-US" sz="24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 </a:t>
              </a: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Firebase Authentication setup – 3 points</a:t>
              </a:r>
              <a:endParaRPr lang="en-US" sz="2400">
                <a:solidFill>
                  <a:schemeClr val="bg1"/>
                </a:solidFill>
                <a:latin typeface="Calibri"/>
                <a:ea typeface="Calibri"/>
                <a:cs typeface="Calibri"/>
              </a:endParaRPr>
            </a:p>
            <a:p>
              <a:pPr marL="342900" indent="-342900" algn="just">
                <a:buFont typeface="Arial"/>
                <a:buChar char="•"/>
              </a:pP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 </a:t>
              </a:r>
              <a:r>
                <a:rPr lang="en-US" sz="2400" err="1">
                  <a:solidFill>
                    <a:schemeClr val="bg1"/>
                  </a:solidFill>
                  <a:ea typeface="+mn-lt"/>
                  <a:cs typeface="+mn-lt"/>
                </a:rPr>
                <a:t>Firestore</a:t>
              </a: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 integration – 3 points</a:t>
              </a:r>
              <a:endParaRPr lang="en-US" sz="240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342900" indent="-342900" algn="just">
                <a:buFont typeface="Arial"/>
                <a:buChar char="•"/>
              </a:pP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 Error Handling for Upload – 3 points</a:t>
              </a:r>
              <a:endParaRPr lang="en-US" sz="240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342900" indent="-342900" algn="just">
                <a:buFont typeface="Arial"/>
                <a:buChar char="•"/>
              </a:pP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 Upload page front-end – 3 points</a:t>
              </a:r>
              <a:endParaRPr lang="en-US" sz="240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342900" indent="-342900" algn="just">
                <a:buFont typeface="Arial"/>
                <a:buChar char="•"/>
              </a:pPr>
              <a:r>
                <a:rPr lang="en-US" sz="2400">
                  <a:solidFill>
                    <a:schemeClr val="bg1"/>
                  </a:solidFill>
                  <a:ea typeface="+mn-lt"/>
                  <a:cs typeface="+mn-lt"/>
                </a:rPr>
                <a:t> Dashboard Home Page – 3 points</a:t>
              </a:r>
              <a:endParaRPr lang="en-US" sz="240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algn="just"/>
              <a:endParaRPr lang="en-US" sz="2400">
                <a:solidFill>
                  <a:schemeClr val="bg1"/>
                </a:solidFill>
                <a:latin typeface="Calibri"/>
                <a:ea typeface="Calibri"/>
                <a:cs typeface="Calibri"/>
              </a:endParaRPr>
            </a:p>
            <a:p>
              <a:pPr algn="just"/>
              <a:r>
                <a:rPr lang="en-US" sz="24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Velocity</a:t>
              </a:r>
              <a:r>
                <a:rPr lang="en-US" sz="24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: 45 story point completed</a:t>
              </a:r>
            </a:p>
            <a:p>
              <a:endParaRPr lang="en-US" sz="1600">
                <a:solidFill>
                  <a:schemeClr val="bg1"/>
                </a:solidFill>
                <a:latin typeface="Calibri"/>
                <a:ea typeface="Calibri"/>
                <a:cs typeface="Calibri"/>
              </a:endParaRPr>
            </a:p>
            <a:p>
              <a:endParaRPr lang="en-US" sz="1600">
                <a:solidFill>
                  <a:schemeClr val="bg1"/>
                </a:solidFill>
                <a:latin typeface="Telegraf"/>
                <a:ea typeface="Calibri"/>
                <a:cs typeface="Calibri"/>
              </a:endParaRPr>
            </a:p>
            <a:p>
              <a:r>
                <a:rPr lang="en-US" sz="1600">
                  <a:solidFill>
                    <a:schemeClr val="bg1"/>
                  </a:solidFill>
                  <a:latin typeface="Telegraf"/>
                </a:rPr>
                <a:t> 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EAA5109-9999-7510-3A58-C470CB260C66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5C54DFA-4958-FCB0-3BA4-FEFDCD321863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BB129D-DF44-B77E-E288-2CAEE226B42F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53311E3-1B61-7916-FA14-27C079529770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B47981BA-B4EA-6F5C-FB3A-C5A7A91EE41A}"/>
              </a:ext>
            </a:extLst>
          </p:cNvPr>
          <p:cNvSpPr txBox="1"/>
          <p:nvPr/>
        </p:nvSpPr>
        <p:spPr>
          <a:xfrm>
            <a:off x="1406338" y="1392891"/>
            <a:ext cx="15497735" cy="96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8800" b="1">
                <a:solidFill>
                  <a:schemeClr val="bg1"/>
                </a:solidFill>
                <a:latin typeface="Telegraf"/>
              </a:rPr>
              <a:t>Metrics – Team Velocity</a:t>
            </a:r>
            <a:endParaRPr lang="en-US" sz="8800">
              <a:solidFill>
                <a:schemeClr val="bg1"/>
              </a:solidFill>
              <a:latin typeface="Telegraf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82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7AB37-FE51-7ABA-B993-8E78C0090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4CBC68C-BE17-3CEC-ECAB-FEBA09AF16E7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7725289-904B-F591-B227-A1CAB183D7CC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CC7669-E827-1571-33E0-F884C946AF46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6F69D66-3CC1-600C-CF44-613047F195A2}"/>
              </a:ext>
            </a:extLst>
          </p:cNvPr>
          <p:cNvSpPr txBox="1"/>
          <p:nvPr/>
        </p:nvSpPr>
        <p:spPr>
          <a:xfrm>
            <a:off x="1439956" y="972671"/>
            <a:ext cx="15413691" cy="234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Metrics – Burndown Chart</a:t>
            </a:r>
          </a:p>
          <a:p>
            <a:pPr>
              <a:lnSpc>
                <a:spcPts val="6866"/>
              </a:lnSpc>
            </a:pP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9CBE70F1-4E20-8F9C-F01B-56877CC5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65" y="2948015"/>
            <a:ext cx="10840418" cy="70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97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6D95AB-4BEB-4157-A845-98500F0E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2059B975-D45F-0328-74C9-470B65422A60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DA87E17-A2FB-14C7-4128-5315E63FD7E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8186B27-D788-ECFC-571E-62AE98C6975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8A96372-0F53-2F09-D27F-6A11755DA996}"/>
              </a:ext>
            </a:extLst>
          </p:cNvPr>
          <p:cNvSpPr txBox="1"/>
          <p:nvPr/>
        </p:nvSpPr>
        <p:spPr>
          <a:xfrm>
            <a:off x="1271868" y="686921"/>
            <a:ext cx="15766676" cy="3123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Metrics – Completed / Committed Ratio</a:t>
            </a:r>
          </a:p>
          <a:p>
            <a:pPr>
              <a:lnSpc>
                <a:spcPts val="6866"/>
              </a:lnSpc>
            </a:pPr>
            <a:endParaRPr lang="en-US" sz="72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blue and green squares&#10;&#10;AI-generated content may be incorrect.">
            <a:extLst>
              <a:ext uri="{FF2B5EF4-FFF2-40B4-BE49-F238E27FC236}">
                <a16:creationId xmlns:a16="http://schemas.microsoft.com/office/drawing/2014/main" id="{46B60F64-4DAC-1350-08EA-5A867D548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11" y="2954769"/>
            <a:ext cx="10831377" cy="71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B23EFD-6445-AFAE-04E9-E364077FA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4BBFF84-F2AE-BD57-B894-F19EB49AC5E8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07AF32-CD77-98FB-F891-10F29F7F4C05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>
                  <a:solidFill>
                    <a:schemeClr val="bg1"/>
                  </a:solidFill>
                  <a:latin typeface="Telegraf"/>
                </a:rPr>
                <a:t>What went well?</a:t>
              </a:r>
            </a:p>
            <a:p>
              <a:endParaRPr lang="en-US" sz="4000">
                <a:solidFill>
                  <a:schemeClr val="bg1"/>
                </a:solidFill>
                <a:latin typeface="Telegraf"/>
                <a:ea typeface="+mn-lt"/>
                <a:cs typeface="+mn-l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Good communication among team members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Successfully implemented the key features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Feedback / action items from previous sprint was worked on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Detailed user stories were finalized</a:t>
              </a:r>
              <a:endParaRPr lang="en-US">
                <a:ea typeface="Calibri"/>
                <a:cs typeface="Calibri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260422F-CA79-9184-5A34-AA790DF7333C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53C6093-87B6-8397-209F-C4F1FFA5D929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F79768-954C-01EC-C0B6-A82A1E509D0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B29FB37-7F68-1A54-C29A-99579971AE61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18F2298-2ADB-63BD-0075-E9DC95839C5E}"/>
              </a:ext>
            </a:extLst>
          </p:cNvPr>
          <p:cNvSpPr txBox="1"/>
          <p:nvPr/>
        </p:nvSpPr>
        <p:spPr>
          <a:xfrm>
            <a:off x="1271868" y="686921"/>
            <a:ext cx="157666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1 - Retrospective</a:t>
            </a:r>
            <a:endParaRPr lang="en-US" sz="7200">
              <a:solidFill>
                <a:schemeClr val="bg1"/>
              </a:solidFill>
              <a:latin typeface="Telegraf"/>
              <a:ea typeface="Open Sauce"/>
              <a:cs typeface="Open Sauce"/>
            </a:endParaRPr>
          </a:p>
          <a:p>
            <a:endParaRPr lang="en-US" sz="72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2984744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A325F-1A4A-86FC-774F-67D9B98A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F3B357-D83C-F27D-5AA5-1FD075ABE914}"/>
              </a:ext>
            </a:extLst>
          </p:cNvPr>
          <p:cNvGrpSpPr/>
          <p:nvPr/>
        </p:nvGrpSpPr>
        <p:grpSpPr>
          <a:xfrm>
            <a:off x="1049693" y="3508794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513ECBB-828B-9E55-BCFF-D82C8F73AA96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>
                  <a:solidFill>
                    <a:schemeClr val="bg1"/>
                  </a:solidFill>
                  <a:latin typeface="Telegraf"/>
                </a:rPr>
                <a:t>What can be improved?</a:t>
              </a:r>
            </a:p>
            <a:p>
              <a:endParaRPr lang="en-US" sz="4000">
                <a:solidFill>
                  <a:schemeClr val="bg1"/>
                </a:solidFill>
                <a:latin typeface="Telegraf"/>
                <a:ea typeface="+mn-lt"/>
                <a:cs typeface="+mn-l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Jira needs to be updated more frequently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Tasks for sprint needs to be finalized at the beginning of the sprint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Communicate regularly and take others help more often. Address issues immediately as they arise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Follow sprint timelines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D51923D-E88E-7E4F-736D-ADF068000432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3FD8113-67CE-09CC-2EC9-0F9922C49339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D9A963F-4F6C-E52F-A669-56286BD6FA73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E2BB92-38D4-9EF1-D17C-D09C5E9B9D1A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95933BAB-2ECF-06AB-BA79-9A7C6B103F71}"/>
              </a:ext>
            </a:extLst>
          </p:cNvPr>
          <p:cNvSpPr txBox="1"/>
          <p:nvPr/>
        </p:nvSpPr>
        <p:spPr>
          <a:xfrm>
            <a:off x="1271868" y="686921"/>
            <a:ext cx="157666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1 - Retrospective</a:t>
            </a:r>
            <a:endParaRPr lang="en-US" sz="7200">
              <a:solidFill>
                <a:schemeClr val="bg1"/>
              </a:solidFill>
              <a:latin typeface="Telegraf"/>
              <a:ea typeface="Open Sauce"/>
              <a:cs typeface="Open Sauce"/>
            </a:endParaRPr>
          </a:p>
          <a:p>
            <a:endParaRPr lang="en-US" sz="72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2779564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EAF97-3DFE-BD6A-CE64-B7B51AC57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B7452F-2E11-B7EB-4AA5-0F2BBE366867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7FB8546-6BCF-BF80-D710-1D279D68CF1B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>
                  <a:solidFill>
                    <a:schemeClr val="bg1"/>
                  </a:solidFill>
                  <a:latin typeface="Telegraf"/>
                </a:rPr>
                <a:t>Action items</a:t>
              </a:r>
            </a:p>
            <a:p>
              <a:endParaRPr lang="en-US" sz="4000">
                <a:solidFill>
                  <a:schemeClr val="bg1"/>
                </a:solidFill>
                <a:latin typeface="Telegraf"/>
                <a:ea typeface="+mn-lt"/>
                <a:cs typeface="+mn-l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Assigned to everyone : Update jira as and when there is any progress for the tasks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Assigned to everyone : Inform the team about your schedule in advance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Assigned to Navya : Plan the tasks for sprint at the beginning of each sprint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Assigned to everyone : Review and test the code as it is developed</a:t>
              </a:r>
              <a:endParaRPr lang="en-US">
                <a:ea typeface="Calibri"/>
                <a:cs typeface="Calibri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23DD45B-F016-249F-9B87-58AE466B2C5F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D20D5D8-780C-3B3F-38CA-169893D5E19C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CE62D18-75B0-BA1E-CE06-EE4C32E13646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7BF4F03-0627-C2ED-4AB3-87F914E10F18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9A047CC-4B79-602F-99C9-65014A0E12EB}"/>
              </a:ext>
            </a:extLst>
          </p:cNvPr>
          <p:cNvSpPr txBox="1"/>
          <p:nvPr/>
        </p:nvSpPr>
        <p:spPr>
          <a:xfrm>
            <a:off x="1271868" y="686921"/>
            <a:ext cx="157666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1 - Retrospective</a:t>
            </a:r>
            <a:endParaRPr lang="en-US" sz="7200">
              <a:solidFill>
                <a:schemeClr val="bg1"/>
              </a:solidFill>
              <a:latin typeface="Telegraf"/>
              <a:ea typeface="Open Sauce"/>
              <a:cs typeface="Open Sauce"/>
            </a:endParaRPr>
          </a:p>
          <a:p>
            <a:endParaRPr lang="en-US" sz="72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4046149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78194-44F8-43DC-1F24-10804FEAF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ECC023D-D8A2-6E85-45A5-564F263AF5C4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C1309E-B093-B54E-D11C-29728BD9AB38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81A6BC8-C41E-946C-DC80-FFD6543B6FDF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9D09726-B3FB-A69F-577F-3725D3409900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4EA08EF-D755-9F3A-6403-E76072B2A206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043ABB6-3042-BFF2-26AB-024FBA61CFD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C30D4D1-AEBC-91C7-A141-C94E8D1DAD37}"/>
              </a:ext>
            </a:extLst>
          </p:cNvPr>
          <p:cNvSpPr txBox="1"/>
          <p:nvPr/>
        </p:nvSpPr>
        <p:spPr>
          <a:xfrm>
            <a:off x="1271868" y="686921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Telegraf"/>
              </a:rPr>
              <a:t>Sprint 1 - Retrospective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E2709D-E174-7D34-BFA0-AD282E481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4" r="4818" b="2941"/>
          <a:stretch/>
        </p:blipFill>
        <p:spPr>
          <a:xfrm>
            <a:off x="1041944" y="3114610"/>
            <a:ext cx="16161822" cy="67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8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4B7D3-AD80-4821-741A-B9A572D5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3937A0E-94DE-767C-8C27-74199E749E1F}"/>
              </a:ext>
            </a:extLst>
          </p:cNvPr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B06BBE0-E2AA-6D8F-EFD8-3F81FA6093C9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760DA46-CFF0-6B2F-453D-5415AACCA375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0828BDF-4CB0-A918-A33A-AB8CD6D47898}"/>
              </a:ext>
            </a:extLst>
          </p:cNvPr>
          <p:cNvGrpSpPr/>
          <p:nvPr/>
        </p:nvGrpSpPr>
        <p:grpSpPr>
          <a:xfrm>
            <a:off x="3483428" y="8569919"/>
            <a:ext cx="5061858" cy="1403884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BF3FA82-47FA-ABDD-245D-52203D8D770B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72A99D5-3B8A-FA9D-42F1-C51162654F4A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B0F3E27-5ECD-C2A6-8D8C-07DA5A83048B}"/>
              </a:ext>
            </a:extLst>
          </p:cNvPr>
          <p:cNvGrpSpPr/>
          <p:nvPr/>
        </p:nvGrpSpPr>
        <p:grpSpPr>
          <a:xfrm>
            <a:off x="3581400" y="3034889"/>
            <a:ext cx="4963886" cy="5142914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71BDE8C-72BF-3933-72F4-BD429ABD1C6E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BD99EC86-A8B9-6759-1924-DF09FA5E6C77}"/>
              </a:ext>
            </a:extLst>
          </p:cNvPr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F2DAB2CE-1BBD-CD60-1EA0-2723E2F914AD}"/>
              </a:ext>
            </a:extLst>
          </p:cNvPr>
          <p:cNvGrpSpPr/>
          <p:nvPr/>
        </p:nvGrpSpPr>
        <p:grpSpPr>
          <a:xfrm>
            <a:off x="9802451" y="8678203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0F452AF-778F-363C-7110-91F3AD6BC6C8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E5A86BF7-6909-F443-C951-7CAC6EBB1B4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8439C28D-46D1-8323-C80B-D7026386C319}"/>
              </a:ext>
            </a:extLst>
          </p:cNvPr>
          <p:cNvGrpSpPr/>
          <p:nvPr/>
        </p:nvGrpSpPr>
        <p:grpSpPr>
          <a:xfrm>
            <a:off x="9956544" y="3034889"/>
            <a:ext cx="5050971" cy="5142914"/>
            <a:chOff x="0" y="0"/>
            <a:chExt cx="1165771" cy="645511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57B17B3E-0AC8-03FE-69F1-3D1524927080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78AD93-AB02-E955-93EA-BD1DB661D4D8}"/>
              </a:ext>
            </a:extLst>
          </p:cNvPr>
          <p:cNvSpPr txBox="1"/>
          <p:nvPr/>
        </p:nvSpPr>
        <p:spPr>
          <a:xfrm>
            <a:off x="9967430" y="8794808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Aakruthi Reddy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Frontend Engineer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91B105-CD85-9E9F-6CC2-C0E00B9DF05E}"/>
              </a:ext>
            </a:extLst>
          </p:cNvPr>
          <p:cNvSpPr txBox="1"/>
          <p:nvPr/>
        </p:nvSpPr>
        <p:spPr>
          <a:xfrm>
            <a:off x="3556543" y="8794808"/>
            <a:ext cx="4915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Saranya Chandu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ML Engineer</a:t>
            </a:r>
          </a:p>
        </p:txBody>
      </p:sp>
      <p:pic>
        <p:nvPicPr>
          <p:cNvPr id="11" name="Picture 10" descr="A person in a coat&#10;&#10;Description automatically generated">
            <a:extLst>
              <a:ext uri="{FF2B5EF4-FFF2-40B4-BE49-F238E27FC236}">
                <a16:creationId xmlns:a16="http://schemas.microsoft.com/office/drawing/2014/main" id="{ABDE3605-B462-616B-921C-F7BED19FC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1455" r="9513" b="84"/>
          <a:stretch/>
        </p:blipFill>
        <p:spPr>
          <a:xfrm>
            <a:off x="3587151" y="3034889"/>
            <a:ext cx="4937760" cy="5142914"/>
          </a:xfrm>
          <a:prstGeom prst="rect">
            <a:avLst/>
          </a:prstGeom>
        </p:spPr>
      </p:pic>
      <p:pic>
        <p:nvPicPr>
          <p:cNvPr id="17" name="Picture 16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6185C46C-5E33-3EA2-4551-81D06B2138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451" y="3070874"/>
            <a:ext cx="5125113" cy="51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39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24736-4F69-8D62-ABCA-348AE2D5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0CD2B3B8-3AD9-6B73-72AE-0C7B724A5BE0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31C86B1-9983-E128-0A4C-1BF530D02BD8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69ABD87-83D1-1D3D-C7B1-0477B7126776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52DE511E-A418-8189-CD7F-3D0BD37F0D0E}"/>
              </a:ext>
            </a:extLst>
          </p:cNvPr>
          <p:cNvSpPr txBox="1"/>
          <p:nvPr/>
        </p:nvSpPr>
        <p:spPr>
          <a:xfrm>
            <a:off x="1271868" y="686921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Telegraf"/>
              </a:rPr>
              <a:t>Sprint 1 - Project Demo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CDC0C-86CF-32D5-AD37-87D6C14A0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48" y="2723399"/>
            <a:ext cx="14396198" cy="7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6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32023-F5E9-AB2D-96CE-B78785C08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41640BC6-4F09-9845-61F5-6B8AD11FD45D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163520E-C149-1E68-3DBB-DD810B5A3160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6EEC7F-41F0-9105-F700-EE8FA3357014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12878C2-F487-42AB-39D2-C06B732716CF}"/>
              </a:ext>
            </a:extLst>
          </p:cNvPr>
          <p:cNvSpPr txBox="1"/>
          <p:nvPr/>
        </p:nvSpPr>
        <p:spPr>
          <a:xfrm>
            <a:off x="1271868" y="686921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Telegraf"/>
              </a:rPr>
              <a:t>Sprint 1 - Project Demo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video&#10;&#10;AI-generated content may be incorrect.">
            <a:extLst>
              <a:ext uri="{FF2B5EF4-FFF2-40B4-BE49-F238E27FC236}">
                <a16:creationId xmlns:a16="http://schemas.microsoft.com/office/drawing/2014/main" id="{73A7A85D-2477-97E5-9BDC-8877DC00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25" y="2976563"/>
            <a:ext cx="14021360" cy="70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04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7F663D-71DE-DAFB-52D0-60D2FA0C4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27A2772A-2609-BDB5-18BE-F933A3F43C9B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72012E1-3729-EF07-37BC-22DC8A41B9AE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DB5C795-7419-D55C-4293-F79695349170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5A22EFF-C252-571C-AB7E-F7F85FB38FB2}"/>
              </a:ext>
            </a:extLst>
          </p:cNvPr>
          <p:cNvSpPr txBox="1"/>
          <p:nvPr/>
        </p:nvSpPr>
        <p:spPr>
          <a:xfrm>
            <a:off x="1271868" y="686921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Telegraf"/>
              </a:rPr>
              <a:t>Sprint 1 - Project Demo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90B677C-80D5-10BC-EB5C-47532804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969" y="2902324"/>
            <a:ext cx="15235517" cy="70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48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ED6F5-2DE8-5EBB-A532-956B4F8C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CDC96D3-CF5F-FBC4-B370-6E23F85C5377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54C5643-E1BB-E8E6-7D40-B6FACBAD5D24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>
                  <a:solidFill>
                    <a:schemeClr val="bg1"/>
                  </a:solidFill>
                  <a:latin typeface="Telegraf" panose="020B0604020202020204" charset="0"/>
                </a:rPr>
                <a:t>To see our progress visit the wiki page below:</a:t>
              </a:r>
              <a:endParaRPr lang="en-US" sz="4000">
                <a:solidFill>
                  <a:schemeClr val="bg1"/>
                </a:solidFill>
                <a:latin typeface="Telegraf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r>
                <a:rPr lang="en-US" sz="4000">
                  <a:solidFill>
                    <a:schemeClr val="bg1"/>
                  </a:solidFill>
                  <a:latin typeface="Telegraf" panose="020B060402020202020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https://github.com/htmw/2025S-Bros-of-Balayya/wiki</a:t>
              </a:r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C32272-838F-E231-5C3C-C1453ECE0CEE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35C59CE-49DA-E1FB-2553-9220E92C6B73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0539F2-C3DF-07F0-1D7C-E473D15D91E2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A7D6B12-161D-CE24-679F-48B6CA176E2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502D33AD-58D9-BB5C-FB04-AD404EFE8051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Wiki page Link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3294322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906C9F-2A70-3A1D-059C-AC813397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066204B-FCE9-4A0D-284A-47EC2787CD12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F457C0B-DD9B-4A8E-40A5-A32A4144E67C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84B6ADE-AE23-449F-5586-C2DB26912E73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B85B237-1C6D-FDCC-D63F-5A515F678AFE}"/>
              </a:ext>
            </a:extLst>
          </p:cNvPr>
          <p:cNvGrpSpPr/>
          <p:nvPr/>
        </p:nvGrpSpPr>
        <p:grpSpPr>
          <a:xfrm>
            <a:off x="1049693" y="611173"/>
            <a:ext cx="16188614" cy="2127144"/>
            <a:chOff x="0" y="-66675"/>
            <a:chExt cx="1386636" cy="203354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5E9B5B-5332-7277-B3D3-B1D786A5485D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764019B-1BB9-8A90-B601-B5BD1022E157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4E9625C-B642-BBB7-9D66-6F3955E1B0A2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</a:rPr>
              <a:t>Live project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32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4412" y="3687473"/>
            <a:ext cx="12179177" cy="250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02"/>
              </a:lnSpc>
              <a:spcBef>
                <a:spcPct val="0"/>
              </a:spcBef>
            </a:pPr>
            <a:r>
              <a:rPr lang="en-US" sz="13787" b="1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D87EA-3A6F-A24A-4174-E88E859D2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9F86C34-87B8-D719-D975-848C63589D4D}"/>
              </a:ext>
            </a:extLst>
          </p:cNvPr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7F3C66-9202-B5FB-D0E4-11BC8B38CE5C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DE9A07C-38BA-83B0-D0DE-34BF3F11BFF5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F77DB87-9104-1507-53CC-05E519E016D7}"/>
              </a:ext>
            </a:extLst>
          </p:cNvPr>
          <p:cNvGrpSpPr/>
          <p:nvPr/>
        </p:nvGrpSpPr>
        <p:grpSpPr>
          <a:xfrm>
            <a:off x="3483428" y="8569919"/>
            <a:ext cx="5061858" cy="1403884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4711885-AC07-7162-CAAD-CFDEF012F45D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98FE72-5B34-E220-B1E1-D852CB7B0459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28C8B1D-6621-FBB9-7AFB-9867B4D25BA5}"/>
              </a:ext>
            </a:extLst>
          </p:cNvPr>
          <p:cNvGrpSpPr/>
          <p:nvPr/>
        </p:nvGrpSpPr>
        <p:grpSpPr>
          <a:xfrm>
            <a:off x="3581400" y="3034889"/>
            <a:ext cx="4963886" cy="5142914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2CB1473-DDB4-8F1D-94B6-1481BF678794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2F802B47-6F2C-7639-B44B-FFEA03C1034A}"/>
              </a:ext>
            </a:extLst>
          </p:cNvPr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3BAC98F6-753B-DEE9-1AB9-297AE227E894}"/>
              </a:ext>
            </a:extLst>
          </p:cNvPr>
          <p:cNvGrpSpPr/>
          <p:nvPr/>
        </p:nvGrpSpPr>
        <p:grpSpPr>
          <a:xfrm>
            <a:off x="9802451" y="8678203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F3BC550-879F-4D15-2B82-2C4369418B08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CAE1058-9135-5C22-EAAB-A3F2FC131586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85E97549-B089-B10E-DE75-AED5F3AC70C5}"/>
              </a:ext>
            </a:extLst>
          </p:cNvPr>
          <p:cNvGrpSpPr/>
          <p:nvPr/>
        </p:nvGrpSpPr>
        <p:grpSpPr>
          <a:xfrm>
            <a:off x="9956544" y="3034889"/>
            <a:ext cx="5050971" cy="5142914"/>
            <a:chOff x="0" y="0"/>
            <a:chExt cx="1165771" cy="645511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05C9E39-B505-74A7-AC7A-0F9DDE2E3E11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8E28BEF-35E0-D189-BB6C-8E56AAB4F373}"/>
              </a:ext>
            </a:extLst>
          </p:cNvPr>
          <p:cNvSpPr txBox="1"/>
          <p:nvPr/>
        </p:nvSpPr>
        <p:spPr>
          <a:xfrm>
            <a:off x="9967430" y="8794808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Vishwas Mamidi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 Developer/ QA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A8E71F-4DD1-D87D-D656-3F52FBCB4260}"/>
              </a:ext>
            </a:extLst>
          </p:cNvPr>
          <p:cNvSpPr txBox="1"/>
          <p:nvPr/>
        </p:nvSpPr>
        <p:spPr>
          <a:xfrm>
            <a:off x="3556543" y="8794808"/>
            <a:ext cx="4915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Brunai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Developer</a:t>
            </a:r>
          </a:p>
        </p:txBody>
      </p:sp>
      <p:pic>
        <p:nvPicPr>
          <p:cNvPr id="11" name="Picture 10" descr="A person standing on a bridge with water in the background&#10;&#10;Description automatically generated">
            <a:extLst>
              <a:ext uri="{FF2B5EF4-FFF2-40B4-BE49-F238E27FC236}">
                <a16:creationId xmlns:a16="http://schemas.microsoft.com/office/drawing/2014/main" id="{07DA7B2A-0EFB-55AA-00CB-32EC02C4D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30" y="3056494"/>
            <a:ext cx="4960134" cy="5142914"/>
          </a:xfrm>
          <a:prstGeom prst="rect">
            <a:avLst/>
          </a:prstGeom>
        </p:spPr>
      </p:pic>
      <p:pic>
        <p:nvPicPr>
          <p:cNvPr id="13" name="Picture 1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22D23038-F38E-4F32-0052-2A4B67D12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55" y="3034889"/>
            <a:ext cx="5065352" cy="51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47815-7970-5756-B55C-E16170A1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7CFF3BC-C794-9A1D-7CA2-C04D6D374CE7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2E83DE2-E964-966A-6C8C-E8DE5A467601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latin typeface="Telegraf"/>
                </a:rPr>
                <a:t>We had a detailed retrospective of what went well, what can be improved and action items assigned to the team members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latin typeface="Telegraf"/>
                </a:rPr>
                <a:t>Detailed project schedule</a:t>
              </a:r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DA2B926-8890-8CE3-D914-B9ACBF60F2D3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B1232EB-8F1A-62A8-1C16-5FCB9E605AD8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62AB70E-BB75-8864-D530-656575B6C8C2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5A4280F-73F9-5661-0023-A3F2417BFF9A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3C49E00-151B-AC60-29CA-59AA11980956}"/>
              </a:ext>
            </a:extLst>
          </p:cNvPr>
          <p:cNvSpPr txBox="1"/>
          <p:nvPr/>
        </p:nvSpPr>
        <p:spPr>
          <a:xfrm>
            <a:off x="1304794" y="925007"/>
            <a:ext cx="15665823" cy="1812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7800" b="1">
                <a:solidFill>
                  <a:schemeClr val="bg1"/>
                </a:solidFill>
                <a:latin typeface="Telegraf"/>
              </a:rPr>
              <a:t>Improvements made from Feedback</a:t>
            </a:r>
            <a:endParaRPr lang="en-US" sz="7800">
              <a:solidFill>
                <a:schemeClr val="bg1"/>
              </a:solidFill>
              <a:latin typeface="Telegraf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967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858000" y="1986280"/>
            <a:ext cx="10719338" cy="7467954"/>
            <a:chOff x="0" y="0"/>
            <a:chExt cx="2864571" cy="1966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4571" cy="196686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986" y="1986280"/>
            <a:ext cx="5673014" cy="7467954"/>
            <a:chOff x="0" y="0"/>
            <a:chExt cx="1386636" cy="19668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91400" y="3123451"/>
            <a:ext cx="8967939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4000">
                <a:solidFill>
                  <a:schemeClr val="bg1"/>
                </a:solidFill>
              </a:rPr>
              <a:t>Meetings are essential, but reviewing recordings and notes is time-consuming and often inefficient. Quick Recap solves this problem by providing personalized, AI-powered summaries of meetings, saving users time and maximizing the value of meeting content.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479657"/>
            <a:ext cx="5184774" cy="1864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>
                <a:solidFill>
                  <a:schemeClr val="bg1"/>
                </a:solidFill>
              </a:rPr>
              <a:t>Problem Statement</a:t>
            </a:r>
            <a:endParaRPr lang="en-US" sz="4904" spc="-215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A56B2-8CCC-EDDE-CD7D-E6C2183FC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21A4E48-EEED-AE41-51D8-69CB77DB5E5A}"/>
              </a:ext>
            </a:extLst>
          </p:cNvPr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D064952-D040-EFEC-76F4-5136724907B6}"/>
                </a:ext>
              </a:extLst>
            </p:cNvPr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CE55709-FBC7-973C-967C-B42BA51B1A83}"/>
                </a:ext>
              </a:extLst>
            </p:cNvPr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DA45DC7-D1EA-1239-9A22-A027145BF4DB}"/>
              </a:ext>
            </a:extLst>
          </p:cNvPr>
          <p:cNvGrpSpPr/>
          <p:nvPr/>
        </p:nvGrpSpPr>
        <p:grpSpPr>
          <a:xfrm>
            <a:off x="787657" y="3965909"/>
            <a:ext cx="16680753" cy="5493132"/>
            <a:chOff x="0" y="-61775"/>
            <a:chExt cx="4393285" cy="128932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49A0102-468B-6077-E1FB-83B92488E8FE}"/>
                </a:ext>
              </a:extLst>
            </p:cNvPr>
            <p:cNvSpPr/>
            <p:nvPr/>
          </p:nvSpPr>
          <p:spPr>
            <a:xfrm>
              <a:off x="8601" y="-61775"/>
              <a:ext cx="4384684" cy="12656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7EFDC62-64AC-2A23-2612-FB9FA9751534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EA6BAA7-5068-C1AC-130D-CAE3A7DA6253}"/>
              </a:ext>
            </a:extLst>
          </p:cNvPr>
          <p:cNvGrpSpPr/>
          <p:nvPr/>
        </p:nvGrpSpPr>
        <p:grpSpPr>
          <a:xfrm>
            <a:off x="780811" y="984330"/>
            <a:ext cx="16648096" cy="2555903"/>
            <a:chOff x="0" y="0"/>
            <a:chExt cx="4384684" cy="67316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C099203-8EDE-7383-C7B0-6D9036956CD6}"/>
                </a:ext>
              </a:extLst>
            </p:cNvPr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B4D1A64-D52F-7AB7-7B18-F47832FB6177}"/>
                </a:ext>
              </a:extLst>
            </p:cNvPr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19E26066-5342-7A98-BF53-E3D87CFB8AA4}"/>
              </a:ext>
            </a:extLst>
          </p:cNvPr>
          <p:cNvSpPr txBox="1"/>
          <p:nvPr/>
        </p:nvSpPr>
        <p:spPr>
          <a:xfrm>
            <a:off x="1858527" y="6215055"/>
            <a:ext cx="13785083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85BA85D-5A44-6A21-0FB2-D511BBFF9618}"/>
              </a:ext>
            </a:extLst>
          </p:cNvPr>
          <p:cNvSpPr txBox="1"/>
          <p:nvPr/>
        </p:nvSpPr>
        <p:spPr>
          <a:xfrm>
            <a:off x="819951" y="1869327"/>
            <a:ext cx="16648096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Project Description</a:t>
            </a:r>
            <a:endParaRPr lang="en-US" sz="9600" b="1" spc="-341">
              <a:solidFill>
                <a:schemeClr val="bg1"/>
              </a:solidFill>
              <a:latin typeface="Telegraf" panose="020B0604020202020204" charset="0"/>
              <a:ea typeface="Telegraf Bold"/>
              <a:cs typeface="Telegraf Bold"/>
              <a:sym typeface="Telegraf Bold"/>
            </a:endParaRPr>
          </a:p>
        </p:txBody>
      </p:sp>
      <p:graphicFrame>
        <p:nvGraphicFramePr>
          <p:cNvPr id="65" name="TextBox 23">
            <a:extLst>
              <a:ext uri="{FF2B5EF4-FFF2-40B4-BE49-F238E27FC236}">
                <a16:creationId xmlns:a16="http://schemas.microsoft.com/office/drawing/2014/main" id="{08082AC8-B179-B315-E6FE-15C256010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443896"/>
              </p:ext>
            </p:extLst>
          </p:nvPr>
        </p:nvGraphicFramePr>
        <p:xfrm>
          <a:off x="1363845" y="4606146"/>
          <a:ext cx="15482028" cy="407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653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0A210-188B-95C1-26DA-9B1F6F19D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B58E3DE-3CD0-73EE-5FEC-BBD8FAA783DB}"/>
              </a:ext>
            </a:extLst>
          </p:cNvPr>
          <p:cNvGrpSpPr/>
          <p:nvPr/>
        </p:nvGrpSpPr>
        <p:grpSpPr>
          <a:xfrm>
            <a:off x="955149" y="515258"/>
            <a:ext cx="16377702" cy="2031325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0227C81-3446-BE97-085B-DAB95CEBD390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5B7CA1F-A3F6-C410-B43C-A7D62B53F000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8A11A24-6608-D837-A777-9C5B5FC1BD52}"/>
              </a:ext>
            </a:extLst>
          </p:cNvPr>
          <p:cNvGrpSpPr/>
          <p:nvPr/>
        </p:nvGrpSpPr>
        <p:grpSpPr>
          <a:xfrm>
            <a:off x="1044522" y="7429499"/>
            <a:ext cx="4612096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5CDBDE-D8F0-FE4D-01A3-961FDADE1179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608AD4C-178D-A278-1BDE-8E4CBBE520D7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24E17E18-1691-EFF1-5241-EE8FE7E54304}"/>
              </a:ext>
            </a:extLst>
          </p:cNvPr>
          <p:cNvSpPr txBox="1"/>
          <p:nvPr/>
        </p:nvSpPr>
        <p:spPr>
          <a:xfrm>
            <a:off x="2857500" y="1005605"/>
            <a:ext cx="12573000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– Project Manager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EB2437-FEE1-4258-88D8-E79240A04988}"/>
              </a:ext>
            </a:extLst>
          </p:cNvPr>
          <p:cNvSpPr txBox="1"/>
          <p:nvPr/>
        </p:nvSpPr>
        <p:spPr>
          <a:xfrm>
            <a:off x="1136323" y="7793891"/>
            <a:ext cx="4645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Name: Isabelle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Age: 48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Gender: Female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Occupation: Project Manager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DCD20C43-2D49-55A7-039C-3E4A882BA099}"/>
              </a:ext>
            </a:extLst>
          </p:cNvPr>
          <p:cNvGrpSpPr/>
          <p:nvPr/>
        </p:nvGrpSpPr>
        <p:grpSpPr>
          <a:xfrm>
            <a:off x="6096000" y="2955949"/>
            <a:ext cx="11236851" cy="701785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E770AB6-5EA5-F612-A52C-EAE6575986FF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0B4342B9-93BD-5EAB-D1A6-14569D42F3B6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F8BCBE-0C9A-838E-9A68-2E7D846EC8C5}"/>
              </a:ext>
            </a:extLst>
          </p:cNvPr>
          <p:cNvSpPr txBox="1"/>
          <p:nvPr/>
        </p:nvSpPr>
        <p:spPr>
          <a:xfrm>
            <a:off x="6494725" y="3400767"/>
            <a:ext cx="104394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Isabelle is a high-level executive at a fast-growing tech company. She's intelligent, driven, and constantly juggling multiple projects and responsibilities.</a:t>
            </a:r>
            <a:b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Attends numerous meetings daily, often back-to-back.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Struggles to recall key decisions, action items, and strategic discussions from past meetings.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Lacks time to review lengthy meeting recordings or detailed notes.</a:t>
            </a:r>
            <a:b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Quickly identify action items and delegate tasks effectively.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Make informed decisions based on accurate and concise meeting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Reclaim valuable time spent reviewing meeting content.</a:t>
            </a:r>
          </a:p>
          <a:p>
            <a:pPr algn="just"/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</p:txBody>
      </p:sp>
      <p:pic>
        <p:nvPicPr>
          <p:cNvPr id="1032" name="Picture 8" descr="Project Management Associate Degree ...">
            <a:extLst>
              <a:ext uri="{FF2B5EF4-FFF2-40B4-BE49-F238E27FC236}">
                <a16:creationId xmlns:a16="http://schemas.microsoft.com/office/drawing/2014/main" id="{97930512-7F55-ADEE-1A68-44D0B6C44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" t="290" r="21047" b="-2331"/>
          <a:stretch/>
        </p:blipFill>
        <p:spPr bwMode="auto">
          <a:xfrm>
            <a:off x="993177" y="2955949"/>
            <a:ext cx="466344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367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45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Gradient Programmer Presentation</dc:title>
  <cp:revision>2</cp:revision>
  <dcterms:created xsi:type="dcterms:W3CDTF">2006-08-16T00:00:00Z</dcterms:created>
  <dcterms:modified xsi:type="dcterms:W3CDTF">2025-03-11T04:00:53Z</dcterms:modified>
  <dc:identifier>DAGellGFGhg</dc:identifier>
</cp:coreProperties>
</file>